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0"/>
  </p:handoutMasterIdLst>
  <p:sldIdLst>
    <p:sldId id="296" r:id="rId2"/>
    <p:sldId id="303" r:id="rId3"/>
    <p:sldId id="297" r:id="rId4"/>
    <p:sldId id="312" r:id="rId5"/>
    <p:sldId id="299" r:id="rId6"/>
    <p:sldId id="300" r:id="rId7"/>
    <p:sldId id="301" r:id="rId8"/>
    <p:sldId id="314" r:id="rId9"/>
    <p:sldId id="302" r:id="rId10"/>
    <p:sldId id="305" r:id="rId11"/>
    <p:sldId id="306" r:id="rId12"/>
    <p:sldId id="307" r:id="rId13"/>
    <p:sldId id="308" r:id="rId14"/>
    <p:sldId id="309" r:id="rId15"/>
    <p:sldId id="310" r:id="rId16"/>
    <p:sldId id="311" r:id="rId17"/>
    <p:sldId id="313" r:id="rId18"/>
    <p:sldId id="315" r:id="rId19"/>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AC76"/>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snapToObjects="1">
      <p:cViewPr varScale="1">
        <p:scale>
          <a:sx n="67" d="100"/>
          <a:sy n="67" d="100"/>
        </p:scale>
        <p:origin x="124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0CBBC92-31FC-405C-90D7-451010B56389}" type="datetimeFigureOut">
              <a:rPr lang="nb-NO" smtClean="0"/>
              <a:t>19.09.2023</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D7C4987-A0EC-40EE-BB67-56AC93282D33}" type="slidenum">
              <a:rPr lang="nb-NO" smtClean="0"/>
              <a:t>‹#›</a:t>
            </a:fld>
            <a:endParaRPr lang="nb-NO"/>
          </a:p>
        </p:txBody>
      </p:sp>
    </p:spTree>
    <p:extLst>
      <p:ext uri="{BB962C8B-B14F-4D97-AF65-F5344CB8AC3E}">
        <p14:creationId xmlns:p14="http://schemas.microsoft.com/office/powerpoint/2010/main" val="32695855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368315" y="2677415"/>
            <a:ext cx="7772400" cy="901094"/>
          </a:xfrm>
        </p:spPr>
        <p:txBody>
          <a:bodyPr anchor="t" anchorCtr="0"/>
          <a:lstStyle/>
          <a:p>
            <a:r>
              <a:rPr lang="nb-NO"/>
              <a:t>Klikk for å redigere tittelstil</a:t>
            </a:r>
            <a:endParaRPr lang="nb-NO" dirty="0"/>
          </a:p>
        </p:txBody>
      </p:sp>
      <p:sp>
        <p:nvSpPr>
          <p:cNvPr id="3" name="Undertittel 2"/>
          <p:cNvSpPr>
            <a:spLocks noGrp="1"/>
          </p:cNvSpPr>
          <p:nvPr>
            <p:ph type="subTitle" idx="1"/>
          </p:nvPr>
        </p:nvSpPr>
        <p:spPr>
          <a:xfrm>
            <a:off x="368315" y="3645154"/>
            <a:ext cx="77724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Tree>
    <p:extLst>
      <p:ext uri="{BB962C8B-B14F-4D97-AF65-F5344CB8AC3E}">
        <p14:creationId xmlns:p14="http://schemas.microsoft.com/office/powerpoint/2010/main" val="100015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14" name="Plassholder for lysbildenummer 5"/>
          <p:cNvSpPr txBox="1">
            <a:spLocks/>
          </p:cNvSpPr>
          <p:nvPr userDrawn="1"/>
        </p:nvSpPr>
        <p:spPr>
          <a:xfrm>
            <a:off x="115119" y="6537870"/>
            <a:ext cx="342081" cy="252102"/>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dirty="0">
              <a:solidFill>
                <a:schemeClr val="bg1"/>
              </a:solidFill>
              <a:latin typeface="Arial"/>
              <a:cs typeface="Arial"/>
            </a:endParaRPr>
          </a:p>
        </p:txBody>
      </p:sp>
    </p:spTree>
    <p:extLst>
      <p:ext uri="{BB962C8B-B14F-4D97-AF65-F5344CB8AC3E}">
        <p14:creationId xmlns:p14="http://schemas.microsoft.com/office/powerpoint/2010/main" val="206001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7" name="Plassholder for lysbildenummer 5"/>
          <p:cNvSpPr>
            <a:spLocks noGrp="1"/>
          </p:cNvSpPr>
          <p:nvPr>
            <p:ph type="sldNum" sz="quarter" idx="12"/>
          </p:nvPr>
        </p:nvSpPr>
        <p:spPr>
          <a:xfrm>
            <a:off x="8241294" y="6421247"/>
            <a:ext cx="426966" cy="365125"/>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dirty="0">
              <a:latin typeface="Arial"/>
              <a:cs typeface="Arial"/>
            </a:endParaRPr>
          </a:p>
        </p:txBody>
      </p:sp>
    </p:spTree>
    <p:extLst>
      <p:ext uri="{BB962C8B-B14F-4D97-AF65-F5344CB8AC3E}">
        <p14:creationId xmlns:p14="http://schemas.microsoft.com/office/powerpoint/2010/main" val="29824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7022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Tree>
    <p:extLst>
      <p:ext uri="{BB962C8B-B14F-4D97-AF65-F5344CB8AC3E}">
        <p14:creationId xmlns:p14="http://schemas.microsoft.com/office/powerpoint/2010/main" val="159648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Tree>
    <p:extLst>
      <p:ext uri="{BB962C8B-B14F-4D97-AF65-F5344CB8AC3E}">
        <p14:creationId xmlns:p14="http://schemas.microsoft.com/office/powerpoint/2010/main" val="35322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4" name="Bilde 3" descr="hor_blaa_strip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4983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forkurset.no/?page_id=10"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D7BB2871-2D92-49DD-BBE8-720F8CCB2CC5}"/>
              </a:ext>
            </a:extLst>
          </p:cNvPr>
          <p:cNvSpPr txBox="1"/>
          <p:nvPr/>
        </p:nvSpPr>
        <p:spPr>
          <a:xfrm>
            <a:off x="417095" y="794084"/>
            <a:ext cx="7996989" cy="9725739"/>
          </a:xfrm>
          <a:prstGeom prst="rect">
            <a:avLst/>
          </a:prstGeom>
          <a:noFill/>
        </p:spPr>
        <p:txBody>
          <a:bodyPr wrap="square" rtlCol="0">
            <a:spAutoFit/>
          </a:bodyPr>
          <a:lstStyle/>
          <a:p>
            <a:r>
              <a:rPr lang="nb-NO" sz="2000" b="1" i="0" u="sng" dirty="0">
                <a:solidFill>
                  <a:srgbClr val="0070C0"/>
                </a:solidFill>
                <a:effectLst/>
                <a:latin typeface="Arial" panose="020B0604020202020204" pitchFamily="34" charset="0"/>
              </a:rPr>
              <a:t>Oppsummering av eksamensavviklingen/ sensur på forkurs v23</a:t>
            </a:r>
          </a:p>
          <a:p>
            <a:endParaRPr lang="nb-NO" b="1" i="0" dirty="0">
              <a:solidFill>
                <a:srgbClr val="0070C0"/>
              </a:solidFill>
              <a:effectLst/>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r>
              <a:rPr lang="nb-NO" dirty="0">
                <a:latin typeface="Arial" panose="020B0604020202020204" pitchFamily="34" charset="0"/>
              </a:rPr>
              <a:t>Eksamenskommisjon og eksterne sensorer</a:t>
            </a:r>
          </a:p>
          <a:p>
            <a:endParaRPr lang="nb-NO" dirty="0">
              <a:latin typeface="Arial" panose="020B0604020202020204" pitchFamily="34" charset="0"/>
            </a:endParaRPr>
          </a:p>
          <a:p>
            <a:pPr marL="285750" indent="-285750">
              <a:buFontTx/>
              <a:buChar char="-"/>
            </a:pPr>
            <a:r>
              <a:rPr lang="nb-NO" dirty="0">
                <a:latin typeface="Arial" panose="020B0604020202020204" pitchFamily="34" charset="0"/>
              </a:rPr>
              <a:t>Informasjon før eksamensperioden</a:t>
            </a:r>
          </a:p>
          <a:p>
            <a:endParaRPr lang="nb-NO" dirty="0">
              <a:latin typeface="Arial" panose="020B0604020202020204" pitchFamily="34" charset="0"/>
            </a:endParaRPr>
          </a:p>
          <a:p>
            <a:pPr marL="285750" indent="-285750">
              <a:buFontTx/>
              <a:buChar char="-"/>
            </a:pPr>
            <a:r>
              <a:rPr lang="nb-NO" dirty="0">
                <a:latin typeface="Arial" panose="020B0604020202020204" pitchFamily="34" charset="0"/>
              </a:rPr>
              <a:t>Tilbakemelding på eksamensoppgaver og sensur</a:t>
            </a:r>
          </a:p>
          <a:p>
            <a:endParaRPr lang="nb-NO" dirty="0">
              <a:latin typeface="Arial" panose="020B0604020202020204" pitchFamily="34" charset="0"/>
            </a:endParaRPr>
          </a:p>
          <a:p>
            <a:pPr marL="285750" indent="-285750">
              <a:buFontTx/>
              <a:buChar char="-"/>
            </a:pPr>
            <a:r>
              <a:rPr lang="nb-NO" dirty="0">
                <a:latin typeface="Arial" panose="020B0604020202020204" pitchFamily="34" charset="0"/>
              </a:rPr>
              <a:t>Resultater på landsbasis</a:t>
            </a:r>
          </a:p>
          <a:p>
            <a:endParaRPr lang="nb-NO" dirty="0">
              <a:latin typeface="Arial" panose="020B0604020202020204" pitchFamily="34" charset="0"/>
            </a:endParaRPr>
          </a:p>
          <a:p>
            <a:pPr marL="285750" indent="-285750">
              <a:buFontTx/>
              <a:buChar char="-"/>
            </a:pPr>
            <a:r>
              <a:rPr lang="nb-NO" dirty="0">
                <a:latin typeface="Arial" panose="020B0604020202020204" pitchFamily="34" charset="0"/>
              </a:rPr>
              <a:t>Utfordringer ved årets eksamensavvikling</a:t>
            </a:r>
            <a:br>
              <a:rPr lang="nb-NO" dirty="0">
                <a:latin typeface="Arial" panose="020B0604020202020204" pitchFamily="34" charset="0"/>
              </a:rPr>
            </a:br>
            <a:endParaRPr lang="nb-NO" dirty="0">
              <a:latin typeface="Arial" panose="020B0604020202020204" pitchFamily="34" charset="0"/>
            </a:endParaRPr>
          </a:p>
          <a:p>
            <a:pPr marL="285750" indent="-285750">
              <a:buFontTx/>
              <a:buChar char="-"/>
            </a:pPr>
            <a:r>
              <a:rPr lang="nb-NO" dirty="0">
                <a:latin typeface="Arial" panose="020B0604020202020204" pitchFamily="34" charset="0"/>
              </a:rPr>
              <a:t>Før eksamen i 2024</a:t>
            </a: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pPr marL="285750" indent="-285750">
              <a:buFontTx/>
              <a:buChar char="-"/>
            </a:pPr>
            <a:endParaRPr lang="nb-NO" dirty="0">
              <a:latin typeface="Arial" panose="020B0604020202020204" pitchFamily="34" charset="0"/>
            </a:endParaRPr>
          </a:p>
          <a:p>
            <a:r>
              <a:rPr lang="nb-NO" dirty="0">
                <a:latin typeface="Arial" panose="020B0604020202020204" pitchFamily="34" charset="0"/>
              </a:rPr>
              <a:t>									</a:t>
            </a:r>
            <a:r>
              <a:rPr lang="nb-NO" sz="1000" dirty="0">
                <a:latin typeface="Arial" panose="020B0604020202020204" pitchFamily="34" charset="0"/>
              </a:rPr>
              <a:t>Pål Risan, sekretariatet for alternative opptaksveier</a:t>
            </a:r>
          </a:p>
          <a:p>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pPr marL="285750" indent="-285750">
              <a:buFontTx/>
              <a:buChar char="-"/>
            </a:pPr>
            <a:endParaRPr lang="nb-NO" dirty="0">
              <a:solidFill>
                <a:srgbClr val="000000"/>
              </a:solidFill>
              <a:latin typeface="Arial" panose="020B0604020202020204" pitchFamily="34" charset="0"/>
            </a:endParaRPr>
          </a:p>
          <a:p>
            <a:r>
              <a:rPr lang="nb-NO" sz="1200" dirty="0">
                <a:solidFill>
                  <a:srgbClr val="000000"/>
                </a:solidFill>
                <a:latin typeface="Arial" panose="020B0604020202020204" pitchFamily="34" charset="0"/>
              </a:rPr>
              <a:t>								Pål Risan, fellessekretariatet for alternative opptaksveier</a:t>
            </a:r>
          </a:p>
        </p:txBody>
      </p:sp>
    </p:spTree>
    <p:extLst>
      <p:ext uri="{BB962C8B-B14F-4D97-AF65-F5344CB8AC3E}">
        <p14:creationId xmlns:p14="http://schemas.microsoft.com/office/powerpoint/2010/main" val="1173933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42C72A7F-3482-2498-5463-B25048D784EE}"/>
              </a:ext>
            </a:extLst>
          </p:cNvPr>
          <p:cNvPicPr>
            <a:picLocks noChangeAspect="1"/>
          </p:cNvPicPr>
          <p:nvPr/>
        </p:nvPicPr>
        <p:blipFill>
          <a:blip r:embed="rId2"/>
          <a:stretch>
            <a:fillRect/>
          </a:stretch>
        </p:blipFill>
        <p:spPr>
          <a:xfrm>
            <a:off x="933450" y="330891"/>
            <a:ext cx="7029450" cy="5985352"/>
          </a:xfrm>
          <a:prstGeom prst="rect">
            <a:avLst/>
          </a:prstGeom>
        </p:spPr>
      </p:pic>
    </p:spTree>
    <p:extLst>
      <p:ext uri="{BB962C8B-B14F-4D97-AF65-F5344CB8AC3E}">
        <p14:creationId xmlns:p14="http://schemas.microsoft.com/office/powerpoint/2010/main" val="350458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2A576495-9E9F-DCB7-22DE-CF0AC5FF9157}"/>
              </a:ext>
            </a:extLst>
          </p:cNvPr>
          <p:cNvPicPr>
            <a:picLocks noChangeAspect="1"/>
          </p:cNvPicPr>
          <p:nvPr/>
        </p:nvPicPr>
        <p:blipFill>
          <a:blip r:embed="rId2"/>
          <a:stretch>
            <a:fillRect/>
          </a:stretch>
        </p:blipFill>
        <p:spPr>
          <a:xfrm>
            <a:off x="570332" y="200025"/>
            <a:ext cx="7697367" cy="6211062"/>
          </a:xfrm>
          <a:prstGeom prst="rect">
            <a:avLst/>
          </a:prstGeom>
        </p:spPr>
      </p:pic>
    </p:spTree>
    <p:extLst>
      <p:ext uri="{BB962C8B-B14F-4D97-AF65-F5344CB8AC3E}">
        <p14:creationId xmlns:p14="http://schemas.microsoft.com/office/powerpoint/2010/main" val="159277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8A0BBC5C-5EFA-FEFD-29CF-66B93B2CE525}"/>
              </a:ext>
            </a:extLst>
          </p:cNvPr>
          <p:cNvPicPr>
            <a:picLocks noChangeAspect="1"/>
          </p:cNvPicPr>
          <p:nvPr/>
        </p:nvPicPr>
        <p:blipFill>
          <a:blip r:embed="rId2"/>
          <a:stretch>
            <a:fillRect/>
          </a:stretch>
        </p:blipFill>
        <p:spPr>
          <a:xfrm>
            <a:off x="425136" y="314325"/>
            <a:ext cx="8042589" cy="6040722"/>
          </a:xfrm>
          <a:prstGeom prst="rect">
            <a:avLst/>
          </a:prstGeom>
        </p:spPr>
      </p:pic>
    </p:spTree>
    <p:extLst>
      <p:ext uri="{BB962C8B-B14F-4D97-AF65-F5344CB8AC3E}">
        <p14:creationId xmlns:p14="http://schemas.microsoft.com/office/powerpoint/2010/main" val="415469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13261D9D-3EC0-30FE-6A88-5F8981396C69}"/>
              </a:ext>
            </a:extLst>
          </p:cNvPr>
          <p:cNvPicPr>
            <a:picLocks noChangeAspect="1"/>
          </p:cNvPicPr>
          <p:nvPr/>
        </p:nvPicPr>
        <p:blipFill>
          <a:blip r:embed="rId2"/>
          <a:stretch>
            <a:fillRect/>
          </a:stretch>
        </p:blipFill>
        <p:spPr>
          <a:xfrm>
            <a:off x="147637" y="995362"/>
            <a:ext cx="8848725" cy="4867275"/>
          </a:xfrm>
          <a:prstGeom prst="rect">
            <a:avLst/>
          </a:prstGeom>
        </p:spPr>
      </p:pic>
    </p:spTree>
    <p:extLst>
      <p:ext uri="{BB962C8B-B14F-4D97-AF65-F5344CB8AC3E}">
        <p14:creationId xmlns:p14="http://schemas.microsoft.com/office/powerpoint/2010/main" val="2643128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6744A43D-A9A5-D145-1078-8B7DAD0202B5}"/>
              </a:ext>
            </a:extLst>
          </p:cNvPr>
          <p:cNvPicPr>
            <a:picLocks noChangeAspect="1"/>
          </p:cNvPicPr>
          <p:nvPr/>
        </p:nvPicPr>
        <p:blipFill>
          <a:blip r:embed="rId2"/>
          <a:stretch>
            <a:fillRect/>
          </a:stretch>
        </p:blipFill>
        <p:spPr>
          <a:xfrm>
            <a:off x="219075" y="976312"/>
            <a:ext cx="8705850" cy="4905375"/>
          </a:xfrm>
          <a:prstGeom prst="rect">
            <a:avLst/>
          </a:prstGeom>
        </p:spPr>
      </p:pic>
    </p:spTree>
    <p:extLst>
      <p:ext uri="{BB962C8B-B14F-4D97-AF65-F5344CB8AC3E}">
        <p14:creationId xmlns:p14="http://schemas.microsoft.com/office/powerpoint/2010/main" val="423842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1997ED16-4D9E-44D8-BBBD-B92D5D3B0E49}"/>
              </a:ext>
            </a:extLst>
          </p:cNvPr>
          <p:cNvPicPr>
            <a:picLocks noChangeAspect="1"/>
          </p:cNvPicPr>
          <p:nvPr/>
        </p:nvPicPr>
        <p:blipFill>
          <a:blip r:embed="rId2"/>
          <a:stretch>
            <a:fillRect/>
          </a:stretch>
        </p:blipFill>
        <p:spPr>
          <a:xfrm>
            <a:off x="0" y="731137"/>
            <a:ext cx="9144000" cy="5395726"/>
          </a:xfrm>
          <a:prstGeom prst="rect">
            <a:avLst/>
          </a:prstGeom>
        </p:spPr>
      </p:pic>
    </p:spTree>
    <p:extLst>
      <p:ext uri="{BB962C8B-B14F-4D97-AF65-F5344CB8AC3E}">
        <p14:creationId xmlns:p14="http://schemas.microsoft.com/office/powerpoint/2010/main" val="53717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3518FF71-817F-2707-0654-F8B435C7E288}"/>
              </a:ext>
            </a:extLst>
          </p:cNvPr>
          <p:cNvPicPr>
            <a:picLocks noChangeAspect="1"/>
          </p:cNvPicPr>
          <p:nvPr/>
        </p:nvPicPr>
        <p:blipFill>
          <a:blip r:embed="rId2"/>
          <a:stretch>
            <a:fillRect/>
          </a:stretch>
        </p:blipFill>
        <p:spPr>
          <a:xfrm>
            <a:off x="0" y="538138"/>
            <a:ext cx="9144000" cy="2250732"/>
          </a:xfrm>
          <a:prstGeom prst="rect">
            <a:avLst/>
          </a:prstGeom>
        </p:spPr>
      </p:pic>
    </p:spTree>
    <p:extLst>
      <p:ext uri="{BB962C8B-B14F-4D97-AF65-F5344CB8AC3E}">
        <p14:creationId xmlns:p14="http://schemas.microsoft.com/office/powerpoint/2010/main" val="4227105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6E2A17D6-E1BD-D266-236B-59A73FCFCF3C}"/>
              </a:ext>
            </a:extLst>
          </p:cNvPr>
          <p:cNvSpPr txBox="1"/>
          <p:nvPr/>
        </p:nvSpPr>
        <p:spPr>
          <a:xfrm>
            <a:off x="654148" y="752622"/>
            <a:ext cx="8004517" cy="4801314"/>
          </a:xfrm>
          <a:prstGeom prst="rect">
            <a:avLst/>
          </a:prstGeom>
          <a:noFill/>
        </p:spPr>
        <p:txBody>
          <a:bodyPr wrap="square" rtlCol="0">
            <a:spAutoFit/>
          </a:bodyPr>
          <a:lstStyle/>
          <a:p>
            <a:r>
              <a:rPr lang="nb-NO" b="1" u="sng" dirty="0"/>
              <a:t>Utfordringer ved årets eksamensavvikling</a:t>
            </a:r>
          </a:p>
          <a:p>
            <a:endParaRPr lang="nb-NO" dirty="0"/>
          </a:p>
          <a:p>
            <a:pPr marL="342900" indent="-342900">
              <a:buAutoNum type="arabicPeriod"/>
            </a:pPr>
            <a:r>
              <a:rPr lang="nb-NO" dirty="0"/>
              <a:t>Utfordrende å skaffe kandidater til eksamenskommisjon og sensorkorps i</a:t>
            </a:r>
            <a:br>
              <a:rPr lang="nb-NO" dirty="0"/>
            </a:br>
            <a:r>
              <a:rPr lang="nb-NO" dirty="0"/>
              <a:t>emnene:</a:t>
            </a:r>
            <a:br>
              <a:rPr lang="nb-NO" dirty="0"/>
            </a:br>
            <a:r>
              <a:rPr lang="nb-NO" dirty="0"/>
              <a:t>- Norsk </a:t>
            </a:r>
            <a:br>
              <a:rPr lang="nb-NO" dirty="0"/>
            </a:br>
            <a:r>
              <a:rPr lang="nb-NO" dirty="0"/>
              <a:t>- Engelsk </a:t>
            </a:r>
            <a:br>
              <a:rPr lang="nb-NO" dirty="0"/>
            </a:br>
            <a:r>
              <a:rPr lang="nb-NO" dirty="0"/>
              <a:t>- Teknologi og samfunn</a:t>
            </a:r>
            <a:br>
              <a:rPr lang="nb-NO" dirty="0"/>
            </a:br>
            <a:endParaRPr lang="nb-NO" dirty="0"/>
          </a:p>
          <a:p>
            <a:pPr marL="342900" indent="-342900">
              <a:buAutoNum type="arabicPeriod"/>
            </a:pPr>
            <a:r>
              <a:rPr lang="nb-NO" dirty="0"/>
              <a:t>Flere sene endringer i eksamensoppgaver og løsningsforslag pga. feil oppdaget etter at disse var sendt institusjonene</a:t>
            </a:r>
          </a:p>
          <a:p>
            <a:pPr marL="342900" indent="-342900">
              <a:buAutoNum type="arabicPeriod"/>
            </a:pPr>
            <a:endParaRPr lang="nb-NO" dirty="0"/>
          </a:p>
          <a:p>
            <a:pPr marL="342900" indent="-342900">
              <a:buAutoNum type="arabicPeriod"/>
            </a:pPr>
            <a:r>
              <a:rPr lang="nb-NO" dirty="0"/>
              <a:t>Forkursinstitusjon nektet å dele ut skriftlig kopi av vedlegg på digital skoleeksamen i Norsk/ Engelsk – kan dette kreves ved senere anledning?</a:t>
            </a:r>
            <a:br>
              <a:rPr lang="nb-NO" dirty="0"/>
            </a:br>
            <a:endParaRPr lang="nb-NO" dirty="0"/>
          </a:p>
          <a:p>
            <a:pPr marL="342900" indent="-342900">
              <a:buAutoNum type="arabicPeriod"/>
            </a:pPr>
            <a:r>
              <a:rPr lang="nb-NO" dirty="0"/>
              <a:t>Høy strykprosent i enkeltemner</a:t>
            </a:r>
          </a:p>
          <a:p>
            <a:pPr marL="342900" indent="-342900">
              <a:buAutoNum type="arabicPeriod"/>
            </a:pPr>
            <a:endParaRPr lang="nb-NO" dirty="0"/>
          </a:p>
          <a:p>
            <a:endParaRPr lang="nb-NO" dirty="0"/>
          </a:p>
        </p:txBody>
      </p:sp>
    </p:spTree>
    <p:extLst>
      <p:ext uri="{BB962C8B-B14F-4D97-AF65-F5344CB8AC3E}">
        <p14:creationId xmlns:p14="http://schemas.microsoft.com/office/powerpoint/2010/main" val="1166047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77436CAB-B029-EC94-9CA3-ACCB2E51E304}"/>
              </a:ext>
            </a:extLst>
          </p:cNvPr>
          <p:cNvSpPr txBox="1"/>
          <p:nvPr/>
        </p:nvSpPr>
        <p:spPr>
          <a:xfrm>
            <a:off x="409575" y="447675"/>
            <a:ext cx="8553450" cy="5632311"/>
          </a:xfrm>
          <a:prstGeom prst="rect">
            <a:avLst/>
          </a:prstGeom>
          <a:noFill/>
        </p:spPr>
        <p:txBody>
          <a:bodyPr wrap="square">
            <a:spAutoFit/>
          </a:bodyPr>
          <a:lstStyle/>
          <a:p>
            <a:r>
              <a:rPr lang="nb-NO" b="1" u="sng" dirty="0"/>
              <a:t>Før eksamen våren 2024:</a:t>
            </a:r>
          </a:p>
          <a:p>
            <a:endParaRPr lang="nb-NO" b="1" dirty="0"/>
          </a:p>
          <a:p>
            <a:pPr marL="342900" indent="-342900">
              <a:buAutoNum type="arabicPeriod"/>
            </a:pPr>
            <a:r>
              <a:rPr lang="nb-NO" u="sng" dirty="0"/>
              <a:t>Matematikk: </a:t>
            </a:r>
            <a:br>
              <a:rPr lang="nb-NO" dirty="0"/>
            </a:br>
            <a:r>
              <a:rPr lang="nb-NO" dirty="0"/>
              <a:t>MÅ programmering inn på eksamen – eller kan læringsutbyttet</a:t>
            </a:r>
            <a:br>
              <a:rPr lang="nb-NO" dirty="0"/>
            </a:br>
            <a:r>
              <a:rPr lang="nb-NO" dirty="0"/>
              <a:t>dekkes via obligatoriske arbeidskrav – i så fall lokalt eller felles nasjonalt?</a:t>
            </a:r>
            <a:br>
              <a:rPr lang="nb-NO" dirty="0"/>
            </a:br>
            <a:br>
              <a:rPr lang="nb-NO" dirty="0"/>
            </a:br>
            <a:r>
              <a:rPr lang="nb-NO" dirty="0"/>
              <a:t>Anbefaler en diskusjon rundt dette i fagseksjonen.</a:t>
            </a:r>
          </a:p>
          <a:p>
            <a:pPr marL="342900" indent="-342900">
              <a:buAutoNum type="arabicPeriod"/>
            </a:pPr>
            <a:endParaRPr lang="nb-NO" dirty="0"/>
          </a:p>
          <a:p>
            <a:pPr marL="342900" indent="-342900">
              <a:buAutoNum type="arabicPeriod"/>
            </a:pPr>
            <a:r>
              <a:rPr lang="nb-NO" u="sng" dirty="0"/>
              <a:t>Matematikk og fysikk: </a:t>
            </a:r>
            <a:br>
              <a:rPr lang="nb-NO" u="sng" dirty="0"/>
            </a:br>
            <a:r>
              <a:rPr lang="nb-NO" dirty="0"/>
              <a:t>Det er to lærebøker i bruk – med ulikt innhold.</a:t>
            </a:r>
            <a:br>
              <a:rPr lang="nb-NO" dirty="0"/>
            </a:br>
            <a:r>
              <a:rPr lang="nb-NO" dirty="0"/>
              <a:t>Dette skaper utfordringer i utformingen av eksamensoppgavene, og skaper fort tilfeller der stoffet i en felleseksamensoppgave kun er gjennomgått i en av lærebøkene.</a:t>
            </a:r>
            <a:br>
              <a:rPr lang="nb-NO" dirty="0"/>
            </a:br>
            <a:br>
              <a:rPr lang="nb-NO" dirty="0"/>
            </a:br>
            <a:r>
              <a:rPr lang="nb-NO" dirty="0"/>
              <a:t>Noen måte å få ryddet opp i dette?</a:t>
            </a:r>
            <a:br>
              <a:rPr lang="nb-NO" dirty="0"/>
            </a:br>
            <a:endParaRPr lang="nb-NO" dirty="0"/>
          </a:p>
          <a:p>
            <a:pPr marL="342900" indent="-342900">
              <a:buAutoNum type="arabicPeriod"/>
            </a:pPr>
            <a:r>
              <a:rPr lang="nb-NO" u="sng" dirty="0"/>
              <a:t>Engelsk</a:t>
            </a:r>
            <a:br>
              <a:rPr lang="nb-NO" u="sng" dirty="0"/>
            </a:br>
            <a:r>
              <a:rPr lang="nb-NO" dirty="0"/>
              <a:t>Erfaringer etter </a:t>
            </a:r>
            <a:r>
              <a:rPr lang="nb-NO" dirty="0" err="1"/>
              <a:t>prøveksamen</a:t>
            </a:r>
            <a:r>
              <a:rPr lang="nb-NO" dirty="0"/>
              <a:t> + første eksamen i engelsk bør gjennomgås.</a:t>
            </a:r>
          </a:p>
          <a:p>
            <a:endParaRPr lang="nb-NO" dirty="0"/>
          </a:p>
          <a:p>
            <a:endParaRPr lang="nb-NO" dirty="0"/>
          </a:p>
        </p:txBody>
      </p:sp>
    </p:spTree>
    <p:extLst>
      <p:ext uri="{BB962C8B-B14F-4D97-AF65-F5344CB8AC3E}">
        <p14:creationId xmlns:p14="http://schemas.microsoft.com/office/powerpoint/2010/main" val="227712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78FB8287-BFF7-3133-B70E-BD2FAF61F2C8}"/>
              </a:ext>
            </a:extLst>
          </p:cNvPr>
          <p:cNvSpPr txBox="1"/>
          <p:nvPr/>
        </p:nvSpPr>
        <p:spPr>
          <a:xfrm>
            <a:off x="129209" y="248479"/>
            <a:ext cx="8899381" cy="5139869"/>
          </a:xfrm>
          <a:prstGeom prst="rect">
            <a:avLst/>
          </a:prstGeom>
          <a:noFill/>
        </p:spPr>
        <p:txBody>
          <a:bodyPr wrap="square" rtlCol="0">
            <a:spAutoFit/>
          </a:bodyPr>
          <a:lstStyle/>
          <a:p>
            <a:r>
              <a:rPr lang="nb-NO" sz="2000" b="1" u="sng" dirty="0">
                <a:solidFill>
                  <a:srgbClr val="0070C0"/>
                </a:solidFill>
                <a:latin typeface="Arial" panose="020B0604020202020204" pitchFamily="34" charset="0"/>
                <a:cs typeface="Arial" panose="020B0604020202020204" pitchFamily="34" charset="0"/>
              </a:rPr>
              <a:t>Eksamenskommisjon og eksterne sensorer</a:t>
            </a:r>
          </a:p>
          <a:p>
            <a:endParaRPr lang="nb-NO" b="1" dirty="0">
              <a:latin typeface="Arial" panose="020B0604020202020204" pitchFamily="34" charset="0"/>
              <a:cs typeface="Arial" panose="020B0604020202020204" pitchFamily="34" charset="0"/>
            </a:endParaRPr>
          </a:p>
          <a:p>
            <a:r>
              <a:rPr lang="nb-NO" dirty="0">
                <a:latin typeface="Arial" panose="020B0604020202020204" pitchFamily="34" charset="0"/>
                <a:cs typeface="Arial" panose="020B0604020202020204" pitchFamily="34" charset="0"/>
              </a:rPr>
              <a:t>Sekretariatet setter opp en eksamenskommisjoner i hvert </a:t>
            </a:r>
            <a:r>
              <a:rPr lang="nb-NO" dirty="0" err="1">
                <a:latin typeface="Arial" panose="020B0604020202020204" pitchFamily="34" charset="0"/>
                <a:cs typeface="Arial" panose="020B0604020202020204" pitchFamily="34" charset="0"/>
              </a:rPr>
              <a:t>forkursemne</a:t>
            </a:r>
            <a:endParaRPr lang="nb-NO" dirty="0">
              <a:latin typeface="Arial" panose="020B0604020202020204" pitchFamily="34" charset="0"/>
              <a:cs typeface="Arial" panose="020B0604020202020204" pitchFamily="34" charset="0"/>
            </a:endParaRPr>
          </a:p>
          <a:p>
            <a:endParaRPr lang="nb-NO" dirty="0">
              <a:latin typeface="Arial" panose="020B0604020202020204" pitchFamily="34" charset="0"/>
              <a:cs typeface="Arial" panose="020B0604020202020204" pitchFamily="34" charset="0"/>
            </a:endParaRPr>
          </a:p>
          <a:p>
            <a:r>
              <a:rPr lang="nb-NO" dirty="0">
                <a:latin typeface="Arial" panose="020B0604020202020204" pitchFamily="34" charset="0"/>
                <a:cs typeface="Arial" panose="020B0604020202020204" pitchFamily="34" charset="0"/>
              </a:rPr>
              <a:t>Dette gjøres normalt ut fra innspill fra hver enkelt forkursinstitusjon</a:t>
            </a:r>
          </a:p>
          <a:p>
            <a:endParaRPr lang="nb-NO" dirty="0">
              <a:latin typeface="Arial" panose="020B0604020202020204" pitchFamily="34" charset="0"/>
              <a:cs typeface="Arial" panose="020B0604020202020204" pitchFamily="34" charset="0"/>
            </a:endParaRPr>
          </a:p>
          <a:p>
            <a:r>
              <a:rPr lang="nb-NO" b="1" dirty="0">
                <a:latin typeface="Arial" panose="020B0604020202020204" pitchFamily="34" charset="0"/>
                <a:cs typeface="Arial" panose="020B0604020202020204" pitchFamily="34" charset="0"/>
              </a:rPr>
              <a:t>Send oss gjerne tips med forslag på kollegaer som dere treffer på dette forkursmøtet - som du mener er egnet til å sitte i en eksamenskommisjon i ditt emne.</a:t>
            </a:r>
          </a:p>
          <a:p>
            <a:endParaRPr lang="nb-NO" b="1" dirty="0">
              <a:solidFill>
                <a:srgbClr val="FF0000"/>
              </a:solidFill>
              <a:latin typeface="Arial" panose="020B0604020202020204" pitchFamily="34" charset="0"/>
              <a:cs typeface="Arial" panose="020B0604020202020204" pitchFamily="34" charset="0"/>
            </a:endParaRPr>
          </a:p>
          <a:p>
            <a:r>
              <a:rPr lang="nb-NO" dirty="0">
                <a:latin typeface="Arial" panose="020B0604020202020204" pitchFamily="34" charset="0"/>
                <a:cs typeface="Arial" panose="020B0604020202020204" pitchFamily="34" charset="0"/>
              </a:rPr>
              <a:t>Ber derfor alle melde inn forslag til sekretariatet til: </a:t>
            </a:r>
            <a:r>
              <a:rPr lang="nb-NO" dirty="0">
                <a:solidFill>
                  <a:srgbClr val="0070C0"/>
                </a:solidFill>
                <a:latin typeface="Arial" panose="020B0604020202020204" pitchFamily="34" charset="0"/>
                <a:cs typeface="Arial" panose="020B0604020202020204" pitchFamily="34" charset="0"/>
              </a:rPr>
              <a:t>forkurssekretariatet.ie.ntnu.no</a:t>
            </a:r>
          </a:p>
          <a:p>
            <a:endParaRPr lang="nb-NO" sz="1600" dirty="0">
              <a:latin typeface="Arial" panose="020B0604020202020204" pitchFamily="34" charset="0"/>
              <a:cs typeface="Arial" panose="020B0604020202020204" pitchFamily="34" charset="0"/>
            </a:endParaRPr>
          </a:p>
          <a:p>
            <a:endParaRPr lang="nb-NO" sz="1600" dirty="0">
              <a:latin typeface="Arial" panose="020B0604020202020204" pitchFamily="34" charset="0"/>
              <a:cs typeface="Arial" panose="020B0604020202020204" pitchFamily="34" charset="0"/>
            </a:endParaRPr>
          </a:p>
          <a:p>
            <a:r>
              <a:rPr lang="nb-NO" sz="1600" b="1" dirty="0">
                <a:latin typeface="Arial" panose="020B0604020202020204" pitchFamily="34" charset="0"/>
                <a:cs typeface="Arial" panose="020B0604020202020204" pitchFamily="34" charset="0"/>
              </a:rPr>
              <a:t>Tilsvarende trenger vi også forslag til eksterne sensorer i alle fem emner.</a:t>
            </a:r>
          </a:p>
          <a:p>
            <a:endParaRPr lang="nb-NO" sz="1600" b="1" dirty="0">
              <a:latin typeface="Arial" panose="020B0604020202020204" pitchFamily="34" charset="0"/>
              <a:cs typeface="Arial" panose="020B0604020202020204" pitchFamily="34" charset="0"/>
            </a:endParaRPr>
          </a:p>
          <a:p>
            <a:endParaRPr lang="nb-NO" sz="1600" b="1" dirty="0">
              <a:latin typeface="Arial" panose="020B0604020202020204" pitchFamily="34" charset="0"/>
              <a:cs typeface="Arial" panose="020B0604020202020204" pitchFamily="34" charset="0"/>
            </a:endParaRPr>
          </a:p>
          <a:p>
            <a:endParaRPr lang="nb-NO" sz="1600" b="1" dirty="0">
              <a:latin typeface="Arial" panose="020B0604020202020204" pitchFamily="34" charset="0"/>
              <a:cs typeface="Arial" panose="020B0604020202020204" pitchFamily="34" charset="0"/>
            </a:endParaRPr>
          </a:p>
          <a:p>
            <a:r>
              <a:rPr lang="nb-NO" sz="1600" dirty="0">
                <a:latin typeface="Arial" panose="020B0604020202020204" pitchFamily="34" charset="0"/>
                <a:cs typeface="Arial" panose="020B0604020202020204" pitchFamily="34" charset="0"/>
              </a:rPr>
              <a:t>Endelig oversikt over hvem som sitter i hver eksamenskommisjon er unntatt offentlighet.</a:t>
            </a:r>
          </a:p>
          <a:p>
            <a:endParaRPr lang="nb-NO" sz="1600" b="1" dirty="0"/>
          </a:p>
        </p:txBody>
      </p:sp>
    </p:spTree>
    <p:extLst>
      <p:ext uri="{BB962C8B-B14F-4D97-AF65-F5344CB8AC3E}">
        <p14:creationId xmlns:p14="http://schemas.microsoft.com/office/powerpoint/2010/main" val="44526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7D124281-078C-4095-82B9-76C4E5345C8F}"/>
              </a:ext>
            </a:extLst>
          </p:cNvPr>
          <p:cNvSpPr txBox="1"/>
          <p:nvPr/>
        </p:nvSpPr>
        <p:spPr>
          <a:xfrm>
            <a:off x="-529389" y="-10432487"/>
            <a:ext cx="10066421" cy="9071714"/>
          </a:xfrm>
          <a:prstGeom prst="rect">
            <a:avLst/>
          </a:prstGeom>
          <a:noFill/>
        </p:spPr>
        <p:txBody>
          <a:bodyPr wrap="square">
            <a:spAutoFit/>
          </a:bodyPr>
          <a:lstStyle/>
          <a:p>
            <a:r>
              <a:rPr lang="nb-NO" sz="1200" dirty="0">
                <a:effectLst/>
                <a:latin typeface="Calibri" panose="020F0502020204030204" pitchFamily="34" charset="0"/>
                <a:ea typeface="Calibri" panose="020F0502020204030204" pitchFamily="34" charset="0"/>
              </a:rPr>
              <a:t>Denne eposten går til kontaktpersoner på alle forkursinstitusjonene i Norge, med kopi til eksamensansvarlig/ sensuransvarlig på hver institusjon.</a:t>
            </a:r>
          </a:p>
          <a:p>
            <a:br>
              <a:rPr lang="nb-NO" sz="1200" dirty="0">
                <a:effectLst/>
                <a:latin typeface="Calibri" panose="020F0502020204030204" pitchFamily="34" charset="0"/>
                <a:ea typeface="Calibri" panose="020F0502020204030204" pitchFamily="34" charset="0"/>
              </a:rPr>
            </a:br>
            <a:r>
              <a:rPr lang="nb-NO" sz="1200" b="1" dirty="0">
                <a:effectLst/>
                <a:latin typeface="Calibri" panose="020F0502020204030204" pitchFamily="34" charset="0"/>
                <a:ea typeface="Calibri" panose="020F0502020204030204" pitchFamily="34" charset="0"/>
              </a:rPr>
              <a:t>Vi ber dere om å videresende denne eposten til aktuelle lærere på din institusjon som underviser i disse emnene.</a:t>
            </a:r>
            <a:endParaRPr lang="nb-NO" sz="1200" dirty="0">
              <a:effectLst/>
              <a:latin typeface="Calibri" panose="020F0502020204030204" pitchFamily="34" charset="0"/>
              <a:ea typeface="Calibri" panose="020F0502020204030204" pitchFamily="34" charset="0"/>
            </a:endParaRPr>
          </a:p>
          <a:p>
            <a:r>
              <a:rPr lang="nb-NO" sz="1200" dirty="0">
                <a:effectLst/>
                <a:latin typeface="Calibri" panose="020F0502020204030204" pitchFamily="34" charset="0"/>
                <a:ea typeface="Calibri" panose="020F0502020204030204" pitchFamily="34" charset="0"/>
              </a:rPr>
              <a:t> </a:t>
            </a:r>
          </a:p>
          <a:p>
            <a:r>
              <a:rPr lang="nb-NO" sz="1200" u="sng" dirty="0">
                <a:effectLst/>
                <a:latin typeface="Calibri" panose="020F0502020204030204" pitchFamily="34" charset="0"/>
                <a:ea typeface="Calibri" panose="020F0502020204030204" pitchFamily="34" charset="0"/>
              </a:rPr>
              <a:t>Her kommer info om forkurseksamen våren 2021:</a:t>
            </a:r>
            <a:endParaRPr lang="nb-NO" sz="1200" dirty="0">
              <a:effectLst/>
              <a:latin typeface="Calibri" panose="020F0502020204030204" pitchFamily="34" charset="0"/>
              <a:ea typeface="Calibri" panose="020F0502020204030204" pitchFamily="34" charset="0"/>
            </a:endParaRPr>
          </a:p>
          <a:p>
            <a:r>
              <a:rPr lang="nb-NO" sz="1200" dirty="0">
                <a:effectLst/>
                <a:latin typeface="Calibri" panose="020F0502020204030204" pitchFamily="34" charset="0"/>
                <a:ea typeface="Calibri" panose="020F0502020204030204" pitchFamily="34" charset="0"/>
              </a:rPr>
              <a:t> </a:t>
            </a:r>
          </a:p>
          <a:p>
            <a:pPr fontAlgn="base">
              <a:spcAft>
                <a:spcPts val="1125"/>
              </a:spcAft>
            </a:pPr>
            <a:r>
              <a:rPr lang="nb-NO" sz="1200" dirty="0">
                <a:solidFill>
                  <a:srgbClr val="000000"/>
                </a:solidFill>
                <a:effectLst/>
                <a:latin typeface="Calibri" panose="020F0502020204030204" pitchFamily="34" charset="0"/>
                <a:ea typeface="Calibri" panose="020F0502020204030204" pitchFamily="34" charset="0"/>
              </a:rPr>
              <a:t>Det vil bli digital hjemmeeksamen i alle fire forkursemner, og alle emner vil bli sensurert med bokstavkarakter (A-F).</a:t>
            </a:r>
            <a:endParaRPr lang="nb-NO" sz="1200" dirty="0">
              <a:effectLst/>
              <a:latin typeface="Calibri" panose="020F0502020204030204" pitchFamily="34" charset="0"/>
              <a:ea typeface="Calibri" panose="020F0502020204030204" pitchFamily="34" charset="0"/>
            </a:endParaRPr>
          </a:p>
          <a:p>
            <a:r>
              <a:rPr lang="nb-NO" sz="1200" u="sng" dirty="0">
                <a:effectLst/>
                <a:latin typeface="Calibri" panose="020F0502020204030204" pitchFamily="34" charset="0"/>
                <a:ea typeface="Calibri" panose="020F0502020204030204" pitchFamily="34" charset="0"/>
              </a:rPr>
              <a:t>Eksamensdatoer:</a:t>
            </a:r>
            <a:endParaRPr lang="nb-NO" sz="1200" dirty="0">
              <a:effectLst/>
              <a:latin typeface="Calibri" panose="020F0502020204030204" pitchFamily="34" charset="0"/>
              <a:ea typeface="Calibri" panose="020F0502020204030204" pitchFamily="34" charset="0"/>
            </a:endParaRPr>
          </a:p>
          <a:p>
            <a:r>
              <a:rPr lang="nb-NO" sz="1200" dirty="0">
                <a:effectLst/>
                <a:latin typeface="Calibri" panose="020F0502020204030204" pitchFamily="34" charset="0"/>
                <a:ea typeface="Calibri" panose="020F0502020204030204" pitchFamily="34" charset="0"/>
              </a:rPr>
              <a:t>Tirsdag 18. mai:               Teknologi og samfunn</a:t>
            </a:r>
          </a:p>
          <a:p>
            <a:r>
              <a:rPr lang="nb-NO" sz="1200" dirty="0">
                <a:effectLst/>
                <a:latin typeface="Calibri" panose="020F0502020204030204" pitchFamily="34" charset="0"/>
                <a:ea typeface="Calibri" panose="020F0502020204030204" pitchFamily="34" charset="0"/>
              </a:rPr>
              <a:t>Fredag 21. mai:                Fysikk</a:t>
            </a:r>
          </a:p>
          <a:p>
            <a:r>
              <a:rPr lang="nb-NO" sz="1200" dirty="0">
                <a:effectLst/>
                <a:latin typeface="Calibri" panose="020F0502020204030204" pitchFamily="34" charset="0"/>
                <a:ea typeface="Calibri" panose="020F0502020204030204" pitchFamily="34" charset="0"/>
              </a:rPr>
              <a:t>Tirsdag 25. mai:               Kommunikasjon og norsk</a:t>
            </a:r>
          </a:p>
          <a:p>
            <a:r>
              <a:rPr lang="nb-NO" sz="1200" dirty="0">
                <a:effectLst/>
                <a:latin typeface="Calibri" panose="020F0502020204030204" pitchFamily="34" charset="0"/>
                <a:ea typeface="Calibri" panose="020F0502020204030204" pitchFamily="34" charset="0"/>
              </a:rPr>
              <a:t>Fredag 28. mai:                Matematikk</a:t>
            </a:r>
          </a:p>
          <a:p>
            <a:r>
              <a:rPr lang="nb-NO" sz="1200" dirty="0">
                <a:effectLst/>
                <a:latin typeface="Calibri" panose="020F0502020204030204" pitchFamily="34" charset="0"/>
                <a:ea typeface="Calibri" panose="020F0502020204030204" pitchFamily="34" charset="0"/>
              </a:rPr>
              <a:t> </a:t>
            </a:r>
          </a:p>
          <a:p>
            <a:r>
              <a:rPr lang="nb-NO" sz="1200" u="sng" dirty="0">
                <a:effectLst/>
                <a:latin typeface="Calibri" panose="020F0502020204030204" pitchFamily="34" charset="0"/>
                <a:ea typeface="Calibri" panose="020F0502020204030204" pitchFamily="34" charset="0"/>
              </a:rPr>
              <a:t>Alle eksamener starter kl. 09.00, og eksamenslengden er: </a:t>
            </a:r>
            <a:endParaRPr lang="nb-NO" sz="12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nb-NO" sz="1200" dirty="0">
                <a:effectLst/>
                <a:latin typeface="Calibri" panose="020F0502020204030204" pitchFamily="34" charset="0"/>
                <a:ea typeface="Times New Roman" panose="02020603050405020304" pitchFamily="18" charset="0"/>
              </a:rPr>
              <a:t>Matematikk:                                   5 timer + 30 minutter til å administrere og levere oppgaven </a:t>
            </a:r>
            <a:endParaRPr lang="nb-NO" sz="12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nb-NO" sz="1200" dirty="0">
                <a:effectLst/>
                <a:latin typeface="Calibri" panose="020F0502020204030204" pitchFamily="34" charset="0"/>
                <a:ea typeface="Times New Roman" panose="02020603050405020304" pitchFamily="18" charset="0"/>
              </a:rPr>
              <a:t>Fysikk:                                              5 timer + 30 minutter til å administrere og levere oppgaven</a:t>
            </a:r>
            <a:endParaRPr lang="nb-NO" sz="12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nb-NO" sz="1200" dirty="0">
                <a:effectLst/>
                <a:latin typeface="Calibri" panose="020F0502020204030204" pitchFamily="34" charset="0"/>
                <a:ea typeface="Times New Roman" panose="02020603050405020304" pitchFamily="18" charset="0"/>
              </a:rPr>
              <a:t>Kommunikasjon og norsk:           5 timer + 30 minutter til å administrere og levere oppgaven</a:t>
            </a:r>
            <a:endParaRPr lang="nb-NO" sz="12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nb-NO" sz="1200" dirty="0">
                <a:effectLst/>
                <a:latin typeface="Calibri" panose="020F0502020204030204" pitchFamily="34" charset="0"/>
                <a:ea typeface="Times New Roman" panose="02020603050405020304" pitchFamily="18" charset="0"/>
              </a:rPr>
              <a:t>Teknologi og samfunn:                4 timer + 30 minutter til å administrere og levere oppgaven</a:t>
            </a:r>
            <a:endParaRPr lang="nb-NO" sz="1200" dirty="0">
              <a:effectLst/>
              <a:latin typeface="Calibri" panose="020F0502020204030204" pitchFamily="34" charset="0"/>
              <a:ea typeface="Calibri" panose="020F0502020204030204" pitchFamily="34" charset="0"/>
            </a:endParaRPr>
          </a:p>
          <a:p>
            <a:r>
              <a:rPr lang="nb-NO" sz="1200" dirty="0">
                <a:effectLst/>
                <a:latin typeface="Calibri" panose="020F0502020204030204" pitchFamily="34" charset="0"/>
                <a:ea typeface="Calibri" panose="020F0502020204030204" pitchFamily="34" charset="0"/>
              </a:rPr>
              <a:t> </a:t>
            </a:r>
          </a:p>
          <a:p>
            <a:r>
              <a:rPr lang="nb-NO" sz="1200" u="sng" dirty="0">
                <a:effectLst/>
                <a:latin typeface="Calibri" panose="020F0502020204030204" pitchFamily="34" charset="0"/>
                <a:ea typeface="Calibri" panose="020F0502020204030204" pitchFamily="34" charset="0"/>
              </a:rPr>
              <a:t>Hjelpemidler:</a:t>
            </a:r>
            <a:r>
              <a:rPr lang="nb-NO" sz="1200" dirty="0">
                <a:effectLst/>
                <a:latin typeface="Calibri" panose="020F0502020204030204" pitchFamily="34" charset="0"/>
                <a:ea typeface="Calibri" panose="020F0502020204030204" pitchFamily="34" charset="0"/>
              </a:rPr>
              <a:t> </a:t>
            </a:r>
            <a:br>
              <a:rPr lang="nb-NO" sz="1200" dirty="0">
                <a:effectLst/>
                <a:latin typeface="Calibri" panose="020F0502020204030204" pitchFamily="34" charset="0"/>
                <a:ea typeface="Calibri" panose="020F0502020204030204" pitchFamily="34" charset="0"/>
              </a:rPr>
            </a:br>
            <a:r>
              <a:rPr lang="nb-NO" sz="1200" dirty="0">
                <a:effectLst/>
                <a:latin typeface="Calibri" panose="020F0502020204030204" pitchFamily="34" charset="0"/>
                <a:ea typeface="Calibri" panose="020F0502020204030204" pitchFamily="34" charset="0"/>
              </a:rPr>
              <a:t>Alle hjelpemidler, men det presiseres at eksamensbesvarelsen skal være et selvstendig arbeid og at kommunikasjon og samarbeid med andre ikke er tillatt.</a:t>
            </a:r>
          </a:p>
          <a:p>
            <a:r>
              <a:rPr lang="nb-NO" sz="1200" dirty="0">
                <a:effectLst/>
                <a:latin typeface="Calibri" panose="020F0502020204030204" pitchFamily="34" charset="0"/>
                <a:ea typeface="Calibri" panose="020F0502020204030204" pitchFamily="34" charset="0"/>
              </a:rPr>
              <a:t> </a:t>
            </a:r>
          </a:p>
          <a:p>
            <a:r>
              <a:rPr lang="nb-NO" sz="1200" u="sng" dirty="0">
                <a:effectLst/>
                <a:latin typeface="Calibri" panose="020F0502020204030204" pitchFamily="34" charset="0"/>
                <a:ea typeface="Calibri" panose="020F0502020204030204" pitchFamily="34" charset="0"/>
              </a:rPr>
              <a:t>Gjennomføring av eksamen:</a:t>
            </a:r>
            <a:endParaRPr lang="nb-NO" sz="1200" dirty="0">
              <a:effectLst/>
              <a:latin typeface="Calibri" panose="020F0502020204030204" pitchFamily="34" charset="0"/>
              <a:ea typeface="Calibri" panose="020F0502020204030204" pitchFamily="34" charset="0"/>
            </a:endParaRPr>
          </a:p>
          <a:p>
            <a:pPr fontAlgn="base">
              <a:spcAft>
                <a:spcPts val="1125"/>
              </a:spcAft>
            </a:pPr>
            <a:r>
              <a:rPr lang="nb-NO" sz="1200" dirty="0">
                <a:solidFill>
                  <a:srgbClr val="000000"/>
                </a:solidFill>
                <a:effectLst/>
                <a:latin typeface="Calibri" panose="020F0502020204030204" pitchFamily="34" charset="0"/>
                <a:ea typeface="Calibri" panose="020F0502020204030204" pitchFamily="34" charset="0"/>
              </a:rPr>
              <a:t>Nasjonale eksamenskommisjoner utformer oppgavesett, og Sekretariatet for alternative opptaksveier gjør disse tilgjengelig for forkursinstitusjonene minst 14 dager før eksamensdato. </a:t>
            </a:r>
            <a:br>
              <a:rPr lang="nb-NO" sz="1200" dirty="0">
                <a:solidFill>
                  <a:srgbClr val="000000"/>
                </a:solidFill>
                <a:effectLst/>
                <a:latin typeface="Calibri" panose="020F0502020204030204" pitchFamily="34" charset="0"/>
                <a:ea typeface="Calibri" panose="020F0502020204030204" pitchFamily="34" charset="0"/>
              </a:rPr>
            </a:br>
            <a:br>
              <a:rPr lang="nb-NO" sz="1200" dirty="0">
                <a:solidFill>
                  <a:srgbClr val="000000"/>
                </a:solidFill>
                <a:effectLst/>
                <a:latin typeface="Calibri" panose="020F0502020204030204" pitchFamily="34" charset="0"/>
                <a:ea typeface="Calibri" panose="020F0502020204030204" pitchFamily="34" charset="0"/>
              </a:rPr>
            </a:br>
            <a:r>
              <a:rPr lang="nb-NO" sz="1200" dirty="0">
                <a:solidFill>
                  <a:srgbClr val="000000"/>
                </a:solidFill>
                <a:effectLst/>
                <a:latin typeface="Calibri" panose="020F0502020204030204" pitchFamily="34" charset="0"/>
                <a:ea typeface="Calibri" panose="020F0502020204030204" pitchFamily="34" charset="0"/>
              </a:rPr>
              <a:t>Det forutsettes at eksamen blir gjennomført ved hjelp av hver institusjon sine digitale eksamenssystemer (f.eks. </a:t>
            </a:r>
            <a:r>
              <a:rPr lang="nb-NO" sz="1200" dirty="0" err="1">
                <a:solidFill>
                  <a:srgbClr val="000000"/>
                </a:solidFill>
                <a:effectLst/>
                <a:latin typeface="Calibri" panose="020F0502020204030204" pitchFamily="34" charset="0"/>
                <a:ea typeface="Calibri" panose="020F0502020204030204" pitchFamily="34" charset="0"/>
              </a:rPr>
              <a:t>Inspera</a:t>
            </a:r>
            <a:r>
              <a:rPr lang="nb-NO" sz="1200" dirty="0">
                <a:solidFill>
                  <a:srgbClr val="000000"/>
                </a:solidFill>
                <a:effectLst/>
                <a:latin typeface="Calibri" panose="020F0502020204030204" pitchFamily="34" charset="0"/>
                <a:ea typeface="Calibri" panose="020F0502020204030204" pitchFamily="34" charset="0"/>
              </a:rPr>
              <a:t> eller </a:t>
            </a:r>
            <a:r>
              <a:rPr lang="nb-NO" sz="1200" dirty="0" err="1">
                <a:solidFill>
                  <a:srgbClr val="000000"/>
                </a:solidFill>
                <a:effectLst/>
                <a:latin typeface="Calibri" panose="020F0502020204030204" pitchFamily="34" charset="0"/>
                <a:ea typeface="Calibri" panose="020F0502020204030204" pitchFamily="34" charset="0"/>
              </a:rPr>
              <a:t>Wiseflow</a:t>
            </a:r>
            <a:r>
              <a:rPr lang="nb-NO" sz="1200" dirty="0">
                <a:solidFill>
                  <a:srgbClr val="000000"/>
                </a:solidFill>
                <a:effectLst/>
                <a:latin typeface="Calibri" panose="020F0502020204030204" pitchFamily="34" charset="0"/>
                <a:ea typeface="Calibri" panose="020F0502020204030204" pitchFamily="34" charset="0"/>
              </a:rPr>
              <a:t>). Hver institusjon har ansvar for at eksamensoppgavene klargjøres for gjennomføring i sitt digitale eksamenssystem.</a:t>
            </a:r>
            <a:endParaRPr lang="nb-NO" sz="1200" dirty="0">
              <a:effectLst/>
              <a:latin typeface="Calibri" panose="020F0502020204030204" pitchFamily="34" charset="0"/>
              <a:ea typeface="Calibri" panose="020F0502020204030204" pitchFamily="34" charset="0"/>
            </a:endParaRPr>
          </a:p>
          <a:p>
            <a:pPr fontAlgn="base">
              <a:spcAft>
                <a:spcPts val="1125"/>
              </a:spcAft>
            </a:pPr>
            <a:r>
              <a:rPr lang="nb-NO" sz="1200" dirty="0">
                <a:solidFill>
                  <a:srgbClr val="000000"/>
                </a:solidFill>
                <a:effectLst/>
                <a:latin typeface="Calibri" panose="020F0502020204030204" pitchFamily="34" charset="0"/>
                <a:ea typeface="Calibri" panose="020F0502020204030204" pitchFamily="34" charset="0"/>
              </a:rPr>
              <a:t>Sekretariatet skaffer eksterne sensorer til alle institusjoner, nærmere  info om sensur kommer i slutten av april til alle kontaktpersoner for eksamen og sensur.</a:t>
            </a:r>
            <a:endParaRPr lang="nb-NO" sz="1200" dirty="0">
              <a:effectLst/>
              <a:latin typeface="Calibri" panose="020F0502020204030204" pitchFamily="34" charset="0"/>
              <a:ea typeface="Calibri" panose="020F0502020204030204" pitchFamily="34" charset="0"/>
            </a:endParaRPr>
          </a:p>
          <a:p>
            <a:r>
              <a:rPr lang="nb-NO" sz="1200" b="1" u="sng" dirty="0">
                <a:effectLst/>
                <a:latin typeface="Calibri" panose="020F0502020204030204" pitchFamily="34" charset="0"/>
                <a:ea typeface="Calibri" panose="020F0502020204030204" pitchFamily="34" charset="0"/>
              </a:rPr>
              <a:t>Spesielt å merke seg for de ulike emner ved årets eksamen:</a:t>
            </a:r>
            <a:endParaRPr lang="nb-NO" sz="1200" dirty="0">
              <a:effectLst/>
              <a:latin typeface="Calibri" panose="020F0502020204030204" pitchFamily="34" charset="0"/>
              <a:ea typeface="Calibri" panose="020F0502020204030204" pitchFamily="34" charset="0"/>
            </a:endParaRPr>
          </a:p>
          <a:p>
            <a:r>
              <a:rPr lang="nb-NO" sz="1200" dirty="0">
                <a:effectLst/>
                <a:latin typeface="Calibri" panose="020F0502020204030204" pitchFamily="34" charset="0"/>
                <a:ea typeface="Calibri" panose="020F0502020204030204" pitchFamily="34" charset="0"/>
              </a:rPr>
              <a:t> </a:t>
            </a:r>
          </a:p>
          <a:p>
            <a:pPr>
              <a:spcAft>
                <a:spcPts val="1200"/>
              </a:spcAft>
            </a:pPr>
            <a:r>
              <a:rPr lang="nb-NO" sz="1200" u="sng" dirty="0">
                <a:effectLst/>
                <a:latin typeface="Calibri" panose="020F0502020204030204" pitchFamily="34" charset="0"/>
                <a:ea typeface="Calibri" panose="020F0502020204030204" pitchFamily="34" charset="0"/>
              </a:rPr>
              <a:t>Matematikk</a:t>
            </a:r>
            <a:r>
              <a:rPr lang="nb-NO" sz="1200" dirty="0">
                <a:effectLst/>
                <a:latin typeface="Calibri" panose="020F0502020204030204" pitchFamily="34" charset="0"/>
                <a:ea typeface="Calibri" panose="020F0502020204030204" pitchFamily="34" charset="0"/>
              </a:rPr>
              <a:t>: Prøveeksamen i dette emnet er sendt ut til alle institusjoner i starten av mars, og eksamen i mai vil være i tråd med denne. </a:t>
            </a:r>
            <a:br>
              <a:rPr lang="nb-NO" sz="1200" dirty="0">
                <a:effectLst/>
                <a:latin typeface="Calibri" panose="020F0502020204030204" pitchFamily="34" charset="0"/>
                <a:ea typeface="Calibri" panose="020F0502020204030204" pitchFamily="34" charset="0"/>
              </a:rPr>
            </a:br>
            <a:r>
              <a:rPr lang="nb-NO" sz="1200" dirty="0">
                <a:effectLst/>
                <a:latin typeface="Calibri" panose="020F0502020204030204" pitchFamily="34" charset="0"/>
                <a:ea typeface="Calibri" panose="020F0502020204030204" pitchFamily="34" charset="0"/>
              </a:rPr>
              <a:t>Her er det mest hensiktsmessig å løse oppgaven på papir, deretter skanne bilder av egen besvarelse og laste opp i </a:t>
            </a:r>
            <a:r>
              <a:rPr lang="nb-NO" sz="1200" dirty="0" err="1">
                <a:effectLst/>
                <a:latin typeface="Calibri" panose="020F0502020204030204" pitchFamily="34" charset="0"/>
                <a:ea typeface="Calibri" panose="020F0502020204030204" pitchFamily="34" charset="0"/>
              </a:rPr>
              <a:t>Inspera</a:t>
            </a:r>
            <a:r>
              <a:rPr lang="nb-NO" sz="1200" dirty="0">
                <a:effectLst/>
                <a:latin typeface="Calibri" panose="020F0502020204030204" pitchFamily="34" charset="0"/>
                <a:ea typeface="Calibri" panose="020F0502020204030204" pitchFamily="34" charset="0"/>
              </a:rPr>
              <a:t>/</a:t>
            </a:r>
            <a:r>
              <a:rPr lang="nb-NO" sz="1200" dirty="0" err="1">
                <a:effectLst/>
                <a:latin typeface="Calibri" panose="020F0502020204030204" pitchFamily="34" charset="0"/>
                <a:ea typeface="Calibri" panose="020F0502020204030204" pitchFamily="34" charset="0"/>
              </a:rPr>
              <a:t>Wiseflow</a:t>
            </a:r>
            <a:r>
              <a:rPr lang="nb-NO" sz="1200" dirty="0">
                <a:effectLst/>
                <a:latin typeface="Calibri" panose="020F0502020204030204" pitchFamily="34" charset="0"/>
                <a:ea typeface="Calibri" panose="020F0502020204030204" pitchFamily="34" charset="0"/>
              </a:rPr>
              <a:t> e.l..</a:t>
            </a:r>
          </a:p>
          <a:p>
            <a:pPr>
              <a:spcAft>
                <a:spcPts val="1200"/>
              </a:spcAft>
            </a:pPr>
            <a:r>
              <a:rPr lang="nb-NO" sz="1200" u="sng" dirty="0">
                <a:effectLst/>
                <a:latin typeface="Calibri" panose="020F0502020204030204" pitchFamily="34" charset="0"/>
                <a:ea typeface="Calibri" panose="020F0502020204030204" pitchFamily="34" charset="0"/>
              </a:rPr>
              <a:t>Fysikk</a:t>
            </a:r>
            <a:r>
              <a:rPr lang="nb-NO" sz="1200" dirty="0">
                <a:effectLst/>
                <a:latin typeface="Calibri" panose="020F0502020204030204" pitchFamily="34" charset="0"/>
                <a:ea typeface="Calibri" panose="020F0502020204030204" pitchFamily="34" charset="0"/>
              </a:rPr>
              <a:t>: Hovedsakelig oppgaver som løses på vanlig måte, men enkelte flervalgsoppgaver kan komme. </a:t>
            </a:r>
            <a:br>
              <a:rPr lang="nb-NO" sz="1200" dirty="0">
                <a:effectLst/>
                <a:latin typeface="Calibri" panose="020F0502020204030204" pitchFamily="34" charset="0"/>
                <a:ea typeface="Calibri" panose="020F0502020204030204" pitchFamily="34" charset="0"/>
              </a:rPr>
            </a:br>
            <a:r>
              <a:rPr lang="nb-NO" sz="1200" dirty="0">
                <a:effectLst/>
                <a:latin typeface="Calibri" panose="020F0502020204030204" pitchFamily="34" charset="0"/>
                <a:ea typeface="Calibri" panose="020F0502020204030204" pitchFamily="34" charset="0"/>
              </a:rPr>
              <a:t>Her er det sikkert er mest hensiktsmessig å løse oppgaven på papir, deretter skanne bilder av egen besvarelse og laste opp i </a:t>
            </a:r>
            <a:r>
              <a:rPr lang="nb-NO" sz="1200" dirty="0" err="1">
                <a:effectLst/>
                <a:latin typeface="Calibri" panose="020F0502020204030204" pitchFamily="34" charset="0"/>
                <a:ea typeface="Calibri" panose="020F0502020204030204" pitchFamily="34" charset="0"/>
              </a:rPr>
              <a:t>Inspera</a:t>
            </a:r>
            <a:r>
              <a:rPr lang="nb-NO" sz="1200" dirty="0">
                <a:effectLst/>
                <a:latin typeface="Calibri" panose="020F0502020204030204" pitchFamily="34" charset="0"/>
                <a:ea typeface="Calibri" panose="020F0502020204030204" pitchFamily="34" charset="0"/>
              </a:rPr>
              <a:t>/</a:t>
            </a:r>
            <a:r>
              <a:rPr lang="nb-NO" sz="1200" dirty="0" err="1">
                <a:effectLst/>
                <a:latin typeface="Calibri" panose="020F0502020204030204" pitchFamily="34" charset="0"/>
                <a:ea typeface="Calibri" panose="020F0502020204030204" pitchFamily="34" charset="0"/>
              </a:rPr>
              <a:t>Wiseflow</a:t>
            </a:r>
            <a:r>
              <a:rPr lang="nb-NO" sz="1200" dirty="0">
                <a:effectLst/>
                <a:latin typeface="Calibri" panose="020F0502020204030204" pitchFamily="34" charset="0"/>
                <a:ea typeface="Calibri" panose="020F0502020204030204" pitchFamily="34" charset="0"/>
              </a:rPr>
              <a:t> e.l..</a:t>
            </a:r>
          </a:p>
          <a:p>
            <a:pPr>
              <a:spcAft>
                <a:spcPts val="1200"/>
              </a:spcAft>
            </a:pPr>
            <a:r>
              <a:rPr lang="nb-NO" sz="1200" u="sng" dirty="0">
                <a:effectLst/>
                <a:latin typeface="Calibri" panose="020F0502020204030204" pitchFamily="34" charset="0"/>
                <a:ea typeface="Calibri" panose="020F0502020204030204" pitchFamily="34" charset="0"/>
              </a:rPr>
              <a:t>Kommunikasjon og norsk</a:t>
            </a:r>
            <a:r>
              <a:rPr lang="nb-NO" sz="1200" dirty="0">
                <a:effectLst/>
                <a:latin typeface="Calibri" panose="020F0502020204030204" pitchFamily="34" charset="0"/>
                <a:ea typeface="Calibri" panose="020F0502020204030204" pitchFamily="34" charset="0"/>
              </a:rPr>
              <a:t>: Digital eksamen som normalt besvares direkte i </a:t>
            </a:r>
            <a:r>
              <a:rPr lang="nb-NO" sz="1200" dirty="0" err="1">
                <a:effectLst/>
                <a:latin typeface="Calibri" panose="020F0502020204030204" pitchFamily="34" charset="0"/>
                <a:ea typeface="Calibri" panose="020F0502020204030204" pitchFamily="34" charset="0"/>
              </a:rPr>
              <a:t>Inspera</a:t>
            </a:r>
            <a:r>
              <a:rPr lang="nb-NO" sz="1200" dirty="0">
                <a:effectLst/>
                <a:latin typeface="Calibri" panose="020F0502020204030204" pitchFamily="34" charset="0"/>
                <a:ea typeface="Calibri" panose="020F0502020204030204" pitchFamily="34" charset="0"/>
              </a:rPr>
              <a:t>/</a:t>
            </a:r>
            <a:r>
              <a:rPr lang="nb-NO" sz="1200" dirty="0" err="1">
                <a:effectLst/>
                <a:latin typeface="Calibri" panose="020F0502020204030204" pitchFamily="34" charset="0"/>
                <a:ea typeface="Calibri" panose="020F0502020204030204" pitchFamily="34" charset="0"/>
              </a:rPr>
              <a:t>Wiseflow</a:t>
            </a:r>
            <a:r>
              <a:rPr lang="nb-NO" sz="1200" dirty="0">
                <a:effectLst/>
                <a:latin typeface="Calibri" panose="020F0502020204030204" pitchFamily="34" charset="0"/>
                <a:ea typeface="Calibri" panose="020F0502020204030204" pitchFamily="34" charset="0"/>
              </a:rPr>
              <a:t> e.l..</a:t>
            </a:r>
          </a:p>
          <a:p>
            <a:r>
              <a:rPr lang="nb-NO" sz="1200" u="sng" dirty="0">
                <a:effectLst/>
                <a:latin typeface="Calibri" panose="020F0502020204030204" pitchFamily="34" charset="0"/>
                <a:ea typeface="Calibri" panose="020F0502020204030204" pitchFamily="34" charset="0"/>
              </a:rPr>
              <a:t>Teknologi og samfunn</a:t>
            </a:r>
            <a:r>
              <a:rPr lang="nb-NO" sz="1200" dirty="0">
                <a:effectLst/>
                <a:latin typeface="Calibri" panose="020F0502020204030204" pitchFamily="34" charset="0"/>
                <a:ea typeface="Calibri" panose="020F0502020204030204" pitchFamily="34" charset="0"/>
              </a:rPr>
              <a:t>: </a:t>
            </a:r>
            <a:br>
              <a:rPr lang="nb-NO" sz="1200" dirty="0">
                <a:effectLst/>
                <a:latin typeface="Calibri" panose="020F0502020204030204" pitchFamily="34" charset="0"/>
                <a:ea typeface="Calibri" panose="020F0502020204030204" pitchFamily="34" charset="0"/>
              </a:rPr>
            </a:br>
            <a:r>
              <a:rPr lang="nn-NO" sz="1200" dirty="0">
                <a:effectLst/>
                <a:latin typeface="Calibri" panose="020F0502020204030204" pitchFamily="34" charset="0"/>
                <a:ea typeface="Calibri" panose="020F0502020204030204" pitchFamily="34" charset="0"/>
              </a:rPr>
              <a:t>På eksamen i teknologi og samfunn skal </a:t>
            </a:r>
            <a:r>
              <a:rPr lang="nn-NO" sz="1200" dirty="0" err="1">
                <a:effectLst/>
                <a:latin typeface="Calibri" panose="020F0502020204030204" pitchFamily="34" charset="0"/>
                <a:ea typeface="Calibri" panose="020F0502020204030204" pitchFamily="34" charset="0"/>
              </a:rPr>
              <a:t>studentene</a:t>
            </a:r>
            <a:r>
              <a:rPr lang="nn-NO" sz="1200" dirty="0">
                <a:effectLst/>
                <a:latin typeface="Calibri" panose="020F0502020204030204" pitchFamily="34" charset="0"/>
                <a:ea typeface="Calibri" panose="020F0502020204030204" pitchFamily="34" charset="0"/>
              </a:rPr>
              <a:t> svare på 1 av 3 </a:t>
            </a:r>
            <a:r>
              <a:rPr lang="nn-NO" sz="1200" dirty="0" err="1">
                <a:effectLst/>
                <a:latin typeface="Calibri" panose="020F0502020204030204" pitchFamily="34" charset="0"/>
                <a:ea typeface="Calibri" panose="020F0502020204030204" pitchFamily="34" charset="0"/>
              </a:rPr>
              <a:t>oppgaver</a:t>
            </a:r>
            <a:r>
              <a:rPr lang="nn-NO" sz="1200" dirty="0">
                <a:effectLst/>
                <a:latin typeface="Calibri" panose="020F0502020204030204" pitchFamily="34" charset="0"/>
                <a:ea typeface="Calibri" panose="020F0502020204030204" pitchFamily="34" charset="0"/>
              </a:rPr>
              <a:t>. </a:t>
            </a:r>
            <a:r>
              <a:rPr lang="nb-NO" sz="1200" dirty="0">
                <a:effectLst/>
                <a:latin typeface="Calibri" panose="020F0502020204030204" pitchFamily="34" charset="0"/>
                <a:ea typeface="Calibri" panose="020F0502020204030204" pitchFamily="34" charset="0"/>
              </a:rPr>
              <a:t>Alle de tre oppgavene favner bredt og gir mulighet til å trekke inn mange og ulike deler av pensum. Alle oppgavene er drøftingsoppgaver. Det er dermed ingen kortsvarsoppgaver i årets </a:t>
            </a:r>
            <a:r>
              <a:rPr lang="nb-NO" sz="1200" dirty="0" err="1">
                <a:effectLst/>
                <a:latin typeface="Calibri" panose="020F0502020204030204" pitchFamily="34" charset="0"/>
                <a:ea typeface="Calibri" panose="020F0502020204030204" pitchFamily="34" charset="0"/>
              </a:rPr>
              <a:t>eksamenssett</a:t>
            </a:r>
            <a:r>
              <a:rPr lang="nb-NO" sz="1200" dirty="0">
                <a:effectLst/>
                <a:latin typeface="Calibri" panose="020F0502020204030204" pitchFamily="34" charset="0"/>
                <a:ea typeface="Calibri" panose="020F0502020204030204" pitchFamily="34" charset="0"/>
              </a:rPr>
              <a:t>.</a:t>
            </a:r>
          </a:p>
          <a:p>
            <a:r>
              <a:rPr lang="nb-NO" sz="1200" dirty="0">
                <a:effectLst/>
                <a:latin typeface="Calibri" panose="020F0502020204030204" pitchFamily="34" charset="0"/>
                <a:ea typeface="Calibri" panose="020F0502020204030204" pitchFamily="34" charset="0"/>
              </a:rPr>
              <a:t>Det forventes at besvarelsene skal ha kildehenvisning i teksten, samt kildeliste. </a:t>
            </a:r>
          </a:p>
          <a:p>
            <a:pPr>
              <a:spcAft>
                <a:spcPts val="1200"/>
              </a:spcAft>
            </a:pPr>
            <a:r>
              <a:rPr lang="nb-NO" sz="1200" dirty="0">
                <a:effectLst/>
                <a:latin typeface="Calibri" panose="020F0502020204030204" pitchFamily="34" charset="0"/>
                <a:ea typeface="Calibri" panose="020F0502020204030204" pitchFamily="34" charset="0"/>
              </a:rPr>
              <a:t>Digital eksamen som normalt besvares direkte i </a:t>
            </a:r>
            <a:r>
              <a:rPr lang="nb-NO" sz="1200" dirty="0" err="1">
                <a:effectLst/>
                <a:latin typeface="Calibri" panose="020F0502020204030204" pitchFamily="34" charset="0"/>
                <a:ea typeface="Calibri" panose="020F0502020204030204" pitchFamily="34" charset="0"/>
              </a:rPr>
              <a:t>Inspera</a:t>
            </a:r>
            <a:r>
              <a:rPr lang="nb-NO" sz="1200" dirty="0">
                <a:effectLst/>
                <a:latin typeface="Calibri" panose="020F0502020204030204" pitchFamily="34" charset="0"/>
                <a:ea typeface="Calibri" panose="020F0502020204030204" pitchFamily="34" charset="0"/>
              </a:rPr>
              <a:t>/</a:t>
            </a:r>
            <a:r>
              <a:rPr lang="nb-NO" sz="1200" dirty="0" err="1">
                <a:effectLst/>
                <a:latin typeface="Calibri" panose="020F0502020204030204" pitchFamily="34" charset="0"/>
                <a:ea typeface="Calibri" panose="020F0502020204030204" pitchFamily="34" charset="0"/>
              </a:rPr>
              <a:t>Wiseflow</a:t>
            </a:r>
            <a:r>
              <a:rPr lang="nb-NO" sz="1200" dirty="0">
                <a:effectLst/>
                <a:latin typeface="Calibri" panose="020F0502020204030204" pitchFamily="34" charset="0"/>
                <a:ea typeface="Calibri" panose="020F0502020204030204" pitchFamily="34" charset="0"/>
              </a:rPr>
              <a:t> e.l..</a:t>
            </a:r>
          </a:p>
          <a:p>
            <a:br>
              <a:rPr lang="nb-NO" sz="1200" dirty="0">
                <a:effectLst/>
                <a:latin typeface="Calibri" panose="020F0502020204030204" pitchFamily="34" charset="0"/>
                <a:ea typeface="Calibri" panose="020F0502020204030204" pitchFamily="34" charset="0"/>
              </a:rPr>
            </a:br>
            <a:r>
              <a:rPr lang="nb-NO" sz="1200" dirty="0">
                <a:effectLst/>
                <a:latin typeface="Calibri" panose="020F0502020204030204" pitchFamily="34" charset="0"/>
                <a:ea typeface="Calibri" panose="020F0502020204030204" pitchFamily="34" charset="0"/>
              </a:rPr>
              <a:t>PS! Utsatt eksamen i august gjennomføres også som hjemmeeksamener og datoer finnes </a:t>
            </a:r>
            <a:r>
              <a:rPr lang="nb-NO" sz="1200" u="sng" dirty="0">
                <a:solidFill>
                  <a:srgbClr val="0563C1"/>
                </a:solidFill>
                <a:effectLst/>
                <a:latin typeface="Calibri" panose="020F0502020204030204" pitchFamily="34" charset="0"/>
                <a:ea typeface="Calibri" panose="020F0502020204030204" pitchFamily="34" charset="0"/>
                <a:hlinkClick r:id="rId2"/>
              </a:rPr>
              <a:t>her</a:t>
            </a:r>
            <a:r>
              <a:rPr lang="nb-NO" sz="1200" dirty="0">
                <a:effectLst/>
                <a:latin typeface="Calibri" panose="020F0502020204030204" pitchFamily="34" charset="0"/>
                <a:ea typeface="Calibri" panose="020F0502020204030204" pitchFamily="34" charset="0"/>
              </a:rPr>
              <a:t>.</a:t>
            </a:r>
          </a:p>
        </p:txBody>
      </p:sp>
      <p:sp>
        <p:nvSpPr>
          <p:cNvPr id="4" name="TekstSylinder 3">
            <a:extLst>
              <a:ext uri="{FF2B5EF4-FFF2-40B4-BE49-F238E27FC236}">
                <a16:creationId xmlns:a16="http://schemas.microsoft.com/office/drawing/2014/main" id="{6CAC834A-0150-40B9-A665-FE266A22BF0F}"/>
              </a:ext>
            </a:extLst>
          </p:cNvPr>
          <p:cNvSpPr txBox="1"/>
          <p:nvPr/>
        </p:nvSpPr>
        <p:spPr>
          <a:xfrm>
            <a:off x="112543" y="-91440"/>
            <a:ext cx="8841544" cy="6058069"/>
          </a:xfrm>
          <a:prstGeom prst="rect">
            <a:avLst/>
          </a:prstGeom>
          <a:noFill/>
        </p:spPr>
        <p:txBody>
          <a:bodyPr wrap="square" rtlCol="0">
            <a:spAutoFit/>
          </a:bodyPr>
          <a:lstStyle/>
          <a:p>
            <a:endParaRPr lang="nb-NO" sz="2000" b="1" dirty="0">
              <a:latin typeface="Arial" panose="020B0604020202020204" pitchFamily="34" charset="0"/>
              <a:cs typeface="Arial" panose="020B0604020202020204" pitchFamily="34" charset="0"/>
            </a:endParaRPr>
          </a:p>
          <a:p>
            <a:endParaRPr lang="nb-NO" sz="2000" b="1" dirty="0">
              <a:latin typeface="Arial" panose="020B0604020202020204" pitchFamily="34" charset="0"/>
              <a:cs typeface="Arial" panose="020B0604020202020204" pitchFamily="34" charset="0"/>
            </a:endParaRPr>
          </a:p>
          <a:p>
            <a:r>
              <a:rPr lang="nb-NO" sz="2000" b="1" dirty="0">
                <a:solidFill>
                  <a:srgbClr val="0070C0"/>
                </a:solidFill>
                <a:latin typeface="Arial" panose="020B0604020202020204" pitchFamily="34" charset="0"/>
                <a:cs typeface="Arial" panose="020B0604020202020204" pitchFamily="34" charset="0"/>
              </a:rPr>
              <a:t>Informasjon før eksamensperioden</a:t>
            </a:r>
          </a:p>
          <a:p>
            <a:endParaRPr lang="nb-NO" sz="16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fontAlgn="base">
              <a:spcAft>
                <a:spcPts val="1125"/>
              </a:spcAft>
            </a:pPr>
            <a:r>
              <a:rPr lang="nb-NO" sz="1600" u="sng" dirty="0">
                <a:latin typeface="Arial" panose="020B0604020202020204" pitchFamily="34" charset="0"/>
                <a:ea typeface="Calibri" panose="020F0502020204030204" pitchFamily="34" charset="0"/>
                <a:cs typeface="Arial" panose="020B0604020202020204" pitchFamily="34" charset="0"/>
              </a:rPr>
              <a:t>Blant info som ble sendt ut til institusjonene før eksamensperioden var bl.a. dette:</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Innhenting av forslag til eksamenskommisjon og sensorer </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Prøveeksamen i engelsk</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Innhenting av antall oppmeldte kandidater på hver institusjon</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Innhenting av kontaktpersoner for eksamen og sensur ved hver institusjon</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Info om hjelpemidler i  hvert emne til forkurseksamen</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Viktig info om sensur </a:t>
            </a:r>
            <a:br>
              <a:rPr lang="nb-NO" sz="1600" dirty="0">
                <a:latin typeface="Arial" panose="020B0604020202020204" pitchFamily="34" charset="0"/>
                <a:ea typeface="Calibri" panose="020F0502020204030204" pitchFamily="34" charset="0"/>
                <a:cs typeface="Arial" panose="020B0604020202020204" pitchFamily="34" charset="0"/>
              </a:rPr>
            </a:br>
            <a:r>
              <a:rPr lang="nb-NO" sz="1600" dirty="0">
                <a:latin typeface="Arial" panose="020B0604020202020204" pitchFamily="34" charset="0"/>
                <a:ea typeface="Calibri" panose="020F0502020204030204" pitchFamily="34" charset="0"/>
                <a:cs typeface="Arial" panose="020B0604020202020204" pitchFamily="34" charset="0"/>
              </a:rPr>
              <a:t>- Rutiner og ansvarsfordeling for sensur på forkurs</a:t>
            </a:r>
            <a:br>
              <a:rPr lang="nb-NO" sz="1600" dirty="0">
                <a:latin typeface="Arial" panose="020B0604020202020204" pitchFamily="34" charset="0"/>
                <a:ea typeface="Calibri" panose="020F0502020204030204" pitchFamily="34" charset="0"/>
                <a:cs typeface="Arial" panose="020B0604020202020204" pitchFamily="34" charset="0"/>
              </a:rPr>
            </a:br>
            <a:r>
              <a:rPr lang="nb-NO" sz="1600" dirty="0">
                <a:latin typeface="Arial" panose="020B0604020202020204" pitchFamily="34" charset="0"/>
                <a:ea typeface="Calibri" panose="020F0502020204030204" pitchFamily="34" charset="0"/>
                <a:cs typeface="Arial" panose="020B0604020202020204" pitchFamily="34" charset="0"/>
              </a:rPr>
              <a:t>- Hva har sekretariatet ansvar for – og hva har institusjonen selv ansvar for </a:t>
            </a:r>
            <a:br>
              <a:rPr lang="nb-NO" sz="1600" dirty="0">
                <a:latin typeface="Arial" panose="020B0604020202020204" pitchFamily="34" charset="0"/>
                <a:ea typeface="Calibri" panose="020F0502020204030204" pitchFamily="34" charset="0"/>
                <a:cs typeface="Arial" panose="020B0604020202020204" pitchFamily="34" charset="0"/>
              </a:rPr>
            </a:br>
            <a:r>
              <a:rPr lang="nb-NO" sz="1600" dirty="0">
                <a:latin typeface="Arial" panose="020B0604020202020204" pitchFamily="34" charset="0"/>
                <a:ea typeface="Calibri" panose="020F0502020204030204" pitchFamily="34" charset="0"/>
                <a:cs typeface="Arial" panose="020B0604020202020204" pitchFamily="34" charset="0"/>
              </a:rPr>
              <a:t>- Oversikt over eksterne sensorer som er tildelt alle institusjoner</a:t>
            </a:r>
          </a:p>
          <a:p>
            <a:pPr marL="285750" indent="-285750" fontAlgn="base">
              <a:spcAft>
                <a:spcPts val="1125"/>
              </a:spcAft>
              <a:buFontTx/>
              <a:buChar char="-"/>
            </a:pPr>
            <a:r>
              <a:rPr lang="nb-NO" sz="1600" dirty="0">
                <a:latin typeface="Arial" panose="020B0604020202020204" pitchFamily="34" charset="0"/>
                <a:ea typeface="Calibri" panose="020F0502020204030204" pitchFamily="34" charset="0"/>
                <a:cs typeface="Arial" panose="020B0604020202020204" pitchFamily="34" charset="0"/>
              </a:rPr>
              <a:t>Tilgang til eksamensoppgaver – konfidensielle dokumenter</a:t>
            </a:r>
          </a:p>
          <a:p>
            <a:pPr marL="285750" indent="-285750" fontAlgn="base">
              <a:spcAft>
                <a:spcPts val="1125"/>
              </a:spcAft>
              <a:buFontTx/>
              <a:buChar char="-"/>
            </a:pPr>
            <a:endParaRPr lang="nb-NO" sz="1600" dirty="0">
              <a:latin typeface="Arial" panose="020B0604020202020204" pitchFamily="34" charset="0"/>
              <a:ea typeface="Calibri" panose="020F0502020204030204" pitchFamily="34" charset="0"/>
              <a:cs typeface="Arial" panose="020B0604020202020204" pitchFamily="34" charset="0"/>
            </a:endParaRPr>
          </a:p>
          <a:p>
            <a:pPr fontAlgn="base">
              <a:spcAft>
                <a:spcPts val="1125"/>
              </a:spcAft>
            </a:pPr>
            <a:endParaRPr lang="nb-NO" sz="16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fontAlgn="base">
              <a:spcAft>
                <a:spcPts val="1125"/>
              </a:spcAft>
            </a:pPr>
            <a:endParaRPr lang="nb-NO" sz="1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05984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8CB6159D-48D4-FD4A-7432-FDAF879A3C49}"/>
              </a:ext>
            </a:extLst>
          </p:cNvPr>
          <p:cNvPicPr>
            <a:picLocks noChangeAspect="1"/>
          </p:cNvPicPr>
          <p:nvPr/>
        </p:nvPicPr>
        <p:blipFill>
          <a:blip r:embed="rId2"/>
          <a:stretch>
            <a:fillRect/>
          </a:stretch>
        </p:blipFill>
        <p:spPr>
          <a:xfrm>
            <a:off x="0" y="1005023"/>
            <a:ext cx="9144000" cy="4074230"/>
          </a:xfrm>
          <a:prstGeom prst="rect">
            <a:avLst/>
          </a:prstGeom>
        </p:spPr>
      </p:pic>
      <p:sp>
        <p:nvSpPr>
          <p:cNvPr id="4" name="TekstSylinder 3">
            <a:extLst>
              <a:ext uri="{FF2B5EF4-FFF2-40B4-BE49-F238E27FC236}">
                <a16:creationId xmlns:a16="http://schemas.microsoft.com/office/drawing/2014/main" id="{38EBDCE3-C8E0-4F93-4B68-CECF0522C8BF}"/>
              </a:ext>
            </a:extLst>
          </p:cNvPr>
          <p:cNvSpPr txBox="1"/>
          <p:nvPr/>
        </p:nvSpPr>
        <p:spPr>
          <a:xfrm>
            <a:off x="393895" y="5366825"/>
            <a:ext cx="8011551" cy="369332"/>
          </a:xfrm>
          <a:prstGeom prst="rect">
            <a:avLst/>
          </a:prstGeom>
          <a:noFill/>
        </p:spPr>
        <p:txBody>
          <a:bodyPr wrap="square" rtlCol="0">
            <a:spAutoFit/>
          </a:bodyPr>
          <a:lstStyle/>
          <a:p>
            <a:r>
              <a:rPr lang="nb-NO" dirty="0">
                <a:solidFill>
                  <a:srgbClr val="FF0000"/>
                </a:solidFill>
              </a:rPr>
              <a:t>Gi tilbakemelding om hjelpemidler skal endres før eksamen i 2024 !</a:t>
            </a:r>
          </a:p>
        </p:txBody>
      </p:sp>
    </p:spTree>
    <p:extLst>
      <p:ext uri="{BB962C8B-B14F-4D97-AF65-F5344CB8AC3E}">
        <p14:creationId xmlns:p14="http://schemas.microsoft.com/office/powerpoint/2010/main" val="638368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05FCAE30-4433-423B-8CC8-DE1635537FC3}"/>
              </a:ext>
            </a:extLst>
          </p:cNvPr>
          <p:cNvSpPr txBox="1"/>
          <p:nvPr/>
        </p:nvSpPr>
        <p:spPr>
          <a:xfrm>
            <a:off x="0" y="0"/>
            <a:ext cx="9337728" cy="5290294"/>
          </a:xfrm>
          <a:prstGeom prst="rect">
            <a:avLst/>
          </a:prstGeom>
          <a:noFill/>
        </p:spPr>
        <p:txBody>
          <a:bodyPr wrap="square" rtlCol="0">
            <a:spAutoFit/>
          </a:bodyPr>
          <a:lstStyle/>
          <a:p>
            <a:r>
              <a:rPr lang="nb-NO" sz="2000" b="1" dirty="0">
                <a:latin typeface="Arial" panose="020B0604020202020204" pitchFamily="34" charset="0"/>
              </a:rPr>
              <a:t>Tilbakemelding på eksamensoppgaver og sensur</a:t>
            </a:r>
            <a:endParaRPr lang="nb-NO" sz="2000" dirty="0">
              <a:latin typeface="Arial" panose="020B0604020202020204" pitchFamily="34" charset="0"/>
            </a:endParaRPr>
          </a:p>
          <a:p>
            <a:pPr marL="285750" indent="-285750">
              <a:buFontTx/>
              <a:buChar char="-"/>
            </a:pPr>
            <a:endParaRPr lang="nb-NO" b="1" dirty="0">
              <a:latin typeface="Arial" panose="020B0604020202020204" pitchFamily="34" charset="0"/>
            </a:endParaRPr>
          </a:p>
          <a:p>
            <a:r>
              <a:rPr lang="nb-NO" b="1" dirty="0">
                <a:solidFill>
                  <a:srgbClr val="0070C0"/>
                </a:solidFill>
                <a:latin typeface="Arial" panose="020B0604020202020204" pitchFamily="34" charset="0"/>
              </a:rPr>
              <a:t>Oppsummering sensur i Matematikk</a:t>
            </a:r>
          </a:p>
          <a:p>
            <a:endParaRPr lang="nb-NO" b="1" dirty="0">
              <a:solidFill>
                <a:srgbClr val="FF0000"/>
              </a:solidFill>
              <a:latin typeface="Arial" panose="020B0604020202020204" pitchFamily="34" charset="0"/>
            </a:endParaRPr>
          </a:p>
          <a:p>
            <a:r>
              <a:rPr lang="nb-NO" b="1" dirty="0">
                <a:solidFill>
                  <a:srgbClr val="FF0000"/>
                </a:solidFill>
                <a:latin typeface="Arial" panose="020B0604020202020204" pitchFamily="34" charset="0"/>
              </a:rPr>
              <a:t>Sensur: </a:t>
            </a:r>
          </a:p>
          <a:p>
            <a:pPr marL="171450" indent="-171450">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Det oppstod ikke så mange konflikter angående å sette karakterer, og ved en rask ny gjennomgang av besvarelsen kom vi alltid til enighet. </a:t>
            </a:r>
          </a:p>
          <a:p>
            <a:pPr marL="171450" indent="-171450">
              <a:buFontTx/>
              <a:buChar char="-"/>
            </a:pPr>
            <a:r>
              <a:rPr lang="nb-NO" dirty="0">
                <a:latin typeface="Calibri" panose="020F0502020204030204" pitchFamily="34" charset="0"/>
                <a:ea typeface="Calibri" panose="020F0502020204030204" pitchFamily="34" charset="0"/>
                <a:cs typeface="Times New Roman" panose="02020603050405020304" pitchFamily="18" charset="0"/>
              </a:rPr>
              <a:t>E</a:t>
            </a:r>
            <a:r>
              <a:rPr lang="nb-NO" sz="1800" dirty="0">
                <a:effectLst/>
                <a:latin typeface="Calibri" panose="020F0502020204030204" pitchFamily="34" charset="0"/>
                <a:ea typeface="Calibri" panose="020F0502020204030204" pitchFamily="34" charset="0"/>
                <a:cs typeface="Times New Roman" panose="02020603050405020304" pitchFamily="18" charset="0"/>
              </a:rPr>
              <a:t>n mer tydelig og utfyllende sensorveiledning vært ønskelig fra min side.</a:t>
            </a:r>
          </a:p>
          <a:p>
            <a:pPr marL="171450" indent="-171450">
              <a:buFontTx/>
              <a:buChar char="-"/>
            </a:pPr>
            <a:r>
              <a:rPr lang="nb-NO" dirty="0">
                <a:solidFill>
                  <a:srgbClr val="0070C0"/>
                </a:solidFill>
                <a:latin typeface="Calibri" panose="020F0502020204030204" pitchFamily="34" charset="0"/>
                <a:ea typeface="Calibri" panose="020F0502020204030204" pitchFamily="34" charset="0"/>
                <a:cs typeface="Times New Roman" panose="02020603050405020304" pitchFamily="18" charset="0"/>
              </a:rPr>
              <a:t>Eksterne sensorer er ment som en «kontrollgruppe» som skal sette en nasjonal standard på sensuren</a:t>
            </a:r>
            <a:endParaRPr lang="nb-NO"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solidFill>
                <a:srgbClr val="FF0000"/>
              </a:solidFill>
              <a:latin typeface="Arial" panose="020B0604020202020204" pitchFamily="34" charset="0"/>
            </a:endParaRPr>
          </a:p>
          <a:p>
            <a:r>
              <a:rPr lang="nb-NO" b="1" dirty="0" err="1">
                <a:solidFill>
                  <a:srgbClr val="FF0000"/>
                </a:solidFill>
                <a:latin typeface="Arial" panose="020B0604020202020204" pitchFamily="34" charset="0"/>
              </a:rPr>
              <a:t>Eksamenssett</a:t>
            </a:r>
            <a:r>
              <a:rPr lang="nb-NO" b="1" dirty="0">
                <a:solidFill>
                  <a:srgbClr val="FF0000"/>
                </a:solidFill>
                <a:latin typeface="Arial" panose="020B0604020202020204" pitchFamily="34" charset="0"/>
              </a:rPr>
              <a:t>:</a:t>
            </a:r>
          </a:p>
          <a:p>
            <a:pPr>
              <a:lnSpc>
                <a:spcPct val="107000"/>
              </a:lnSpc>
              <a:spcAft>
                <a:spcPts val="800"/>
              </a:spcAft>
            </a:pPr>
            <a:r>
              <a:rPr lang="nb-NO" dirty="0">
                <a:latin typeface="Calibri" panose="020F0502020204030204" pitchFamily="34" charset="0"/>
                <a:ea typeface="Calibri" panose="020F0502020204030204" pitchFamily="34" charset="0"/>
                <a:cs typeface="Times New Roman" panose="02020603050405020304" pitchFamily="18" charset="0"/>
              </a:rPr>
              <a:t>- </a:t>
            </a:r>
            <a:r>
              <a:rPr lang="nb-NO" sz="1800" dirty="0">
                <a:effectLst/>
                <a:latin typeface="Calibri" panose="020F0502020204030204" pitchFamily="34" charset="0"/>
                <a:ea typeface="Calibri" panose="020F0502020204030204" pitchFamily="34" charset="0"/>
                <a:cs typeface="Times New Roman" panose="02020603050405020304" pitchFamily="18" charset="0"/>
              </a:rPr>
              <a:t>Arbeidsmengden har vært passelig, men flere krevende oppgaver.</a:t>
            </a:r>
          </a:p>
          <a:p>
            <a:pPr>
              <a:lnSpc>
                <a:spcPct val="107000"/>
              </a:lnSpc>
              <a:spcAft>
                <a:spcPts val="800"/>
              </a:spcAft>
            </a:pPr>
            <a:r>
              <a:rPr lang="nb-NO" dirty="0">
                <a:latin typeface="Calibri" panose="020F0502020204030204" pitchFamily="34" charset="0"/>
                <a:ea typeface="Calibri" panose="020F0502020204030204" pitchFamily="34" charset="0"/>
                <a:cs typeface="Times New Roman" panose="02020603050405020304" pitchFamily="18" charset="0"/>
              </a:rPr>
              <a:t>- </a:t>
            </a:r>
            <a:r>
              <a:rPr lang="nb-NO"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Oppgave 5 finnes i Sinusboken, men ikke i Aschehaug.</a:t>
            </a:r>
          </a:p>
          <a:p>
            <a:pPr>
              <a:lnSpc>
                <a:spcPct val="107000"/>
              </a:lnSpc>
              <a:spcAft>
                <a:spcPts val="800"/>
              </a:spcAft>
            </a:pPr>
            <a:r>
              <a:rPr lang="nb-NO" dirty="0">
                <a:latin typeface="Calibri" panose="020F0502020204030204" pitchFamily="34" charset="0"/>
                <a:ea typeface="Calibri" panose="020F0502020204030204" pitchFamily="34" charset="0"/>
                <a:cs typeface="Times New Roman" panose="02020603050405020304" pitchFamily="18" charset="0"/>
              </a:rPr>
              <a:t>- </a:t>
            </a:r>
            <a:r>
              <a:rPr lang="nb-NO"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Litt for mange krevende «A-oppgaver» (Eks: 2b, 5c, 9b)</a:t>
            </a:r>
            <a:endParaRPr lang="nb-NO" dirty="0">
              <a:solidFill>
                <a:srgbClr val="0070C0"/>
              </a:solidFill>
              <a:latin typeface="Arial" panose="020B0604020202020204" pitchFamily="34" charset="0"/>
            </a:endParaRPr>
          </a:p>
          <a:p>
            <a:r>
              <a:rPr lang="nb-NO" dirty="0">
                <a:latin typeface="Arial" panose="020B0604020202020204" pitchFamily="34" charset="0"/>
              </a:rPr>
              <a:t>- Snitt korrekte svar var på 33-36% hos en ekstern sensor, strykgrensen var på 35%..</a:t>
            </a:r>
          </a:p>
          <a:p>
            <a:pPr marL="171450" indent="-171450">
              <a:buFontTx/>
              <a:buChar char="-"/>
            </a:pPr>
            <a:endParaRPr lang="nb-NO" sz="1200" dirty="0">
              <a:latin typeface="Arial" panose="020B0604020202020204" pitchFamily="34" charset="0"/>
            </a:endParaRPr>
          </a:p>
          <a:p>
            <a:endParaRPr lang="nb-NO" sz="1200" dirty="0">
              <a:latin typeface="Arial" panose="020B0604020202020204" pitchFamily="34" charset="0"/>
            </a:endParaRPr>
          </a:p>
        </p:txBody>
      </p:sp>
    </p:spTree>
    <p:extLst>
      <p:ext uri="{BB962C8B-B14F-4D97-AF65-F5344CB8AC3E}">
        <p14:creationId xmlns:p14="http://schemas.microsoft.com/office/powerpoint/2010/main" val="124947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05A2EA93-BC9C-4A48-A3AE-32B9AD6ED1FC}"/>
              </a:ext>
            </a:extLst>
          </p:cNvPr>
          <p:cNvSpPr txBox="1"/>
          <p:nvPr/>
        </p:nvSpPr>
        <p:spPr>
          <a:xfrm>
            <a:off x="62523" y="0"/>
            <a:ext cx="9042400" cy="6950108"/>
          </a:xfrm>
          <a:prstGeom prst="rect">
            <a:avLst/>
          </a:prstGeom>
          <a:noFill/>
        </p:spPr>
        <p:txBody>
          <a:bodyPr wrap="square" rtlCol="0">
            <a:spAutoFit/>
          </a:bodyPr>
          <a:lstStyle/>
          <a:p>
            <a:r>
              <a:rPr lang="nb-NO" sz="2000" b="1" dirty="0">
                <a:solidFill>
                  <a:srgbClr val="0070C0"/>
                </a:solidFill>
                <a:latin typeface="Arial" panose="020B0604020202020204" pitchFamily="34" charset="0"/>
                <a:cs typeface="Arial" panose="020B0604020202020204" pitchFamily="34" charset="0"/>
              </a:rPr>
              <a:t>Oppsummering sensur i Fysikk</a:t>
            </a:r>
          </a:p>
          <a:p>
            <a:endParaRPr lang="nb-NO" sz="800" b="1" dirty="0">
              <a:latin typeface="Arial" panose="020B0604020202020204" pitchFamily="34" charset="0"/>
              <a:cs typeface="Arial" panose="020B0604020202020204" pitchFamily="34" charset="0"/>
            </a:endParaRPr>
          </a:p>
          <a:p>
            <a:r>
              <a:rPr lang="nb-NO" sz="1700" b="1" u="sng" dirty="0">
                <a:solidFill>
                  <a:srgbClr val="FF0000"/>
                </a:solidFill>
                <a:cs typeface="Arial" panose="020B0604020202020204" pitchFamily="34" charset="0"/>
              </a:rPr>
              <a:t>Sensur:</a:t>
            </a:r>
            <a:r>
              <a:rPr lang="nb-NO" sz="1700" b="1" dirty="0">
                <a:solidFill>
                  <a:srgbClr val="FF0000"/>
                </a:solidFill>
                <a:cs typeface="Arial" panose="020B0604020202020204" pitchFamily="34" charset="0"/>
              </a:rPr>
              <a:t> </a:t>
            </a:r>
          </a:p>
          <a:p>
            <a:pPr algn="l"/>
            <a:r>
              <a:rPr lang="nb-NO" sz="1700" b="0" i="0" u="none" strike="noStrike" baseline="0" dirty="0"/>
              <a:t>-  Stort sett fint.</a:t>
            </a:r>
          </a:p>
          <a:p>
            <a:pPr algn="l"/>
            <a:r>
              <a:rPr lang="nb-NO" sz="1700" b="0" i="0" u="none" strike="noStrike" baseline="0" dirty="0"/>
              <a:t>-  </a:t>
            </a:r>
            <a:r>
              <a:rPr lang="nb-NO" sz="1700" b="0" i="0" u="none" strike="noStrike" baseline="0" dirty="0">
                <a:solidFill>
                  <a:srgbClr val="0070C0"/>
                </a:solidFill>
              </a:rPr>
              <a:t>Noen ganger litt “ubehagelig”: at faglærer presser på for eller tydelig ønsker å vippe</a:t>
            </a:r>
          </a:p>
          <a:p>
            <a:pPr algn="l"/>
            <a:r>
              <a:rPr lang="nb-NO" sz="1700" b="0" i="0" u="none" strike="noStrike" baseline="0" dirty="0">
                <a:solidFill>
                  <a:srgbClr val="0070C0"/>
                </a:solidFill>
              </a:rPr>
              <a:t>studenten opp</a:t>
            </a:r>
            <a:r>
              <a:rPr lang="nb-NO" sz="1700" b="0" i="0" u="none" strike="noStrike" baseline="0" dirty="0"/>
              <a:t>.</a:t>
            </a:r>
          </a:p>
          <a:p>
            <a:pPr algn="l"/>
            <a:r>
              <a:rPr lang="nb-NO" sz="1700" b="0" i="0" u="none" strike="noStrike" baseline="0" dirty="0"/>
              <a:t>- Stort sett temmelig god korrelasjon mellom fellessensor og faglærer.</a:t>
            </a:r>
            <a:br>
              <a:rPr lang="nb-NO" sz="1700" b="0" i="0" u="none" strike="noStrike" baseline="0" dirty="0"/>
            </a:br>
            <a:r>
              <a:rPr lang="nb-NO" sz="1700" b="0" i="0" u="none" strike="noStrike" baseline="0" dirty="0"/>
              <a:t>- </a:t>
            </a:r>
            <a:r>
              <a:rPr lang="nb-NO" sz="1700" b="0" i="0" u="none" strike="noStrike" baseline="0" dirty="0">
                <a:solidFill>
                  <a:srgbClr val="0070C0"/>
                </a:solidFill>
              </a:rPr>
              <a:t>Sensurmøte avholdt etter at eksamen ble avholdt – for å være uhildet i møte med studentene</a:t>
            </a:r>
          </a:p>
          <a:p>
            <a:endParaRPr lang="nb-NO" sz="1700" b="1" dirty="0">
              <a:solidFill>
                <a:srgbClr val="FF0000"/>
              </a:solidFill>
              <a:cs typeface="Arial" panose="020B0604020202020204" pitchFamily="34" charset="0"/>
            </a:endParaRPr>
          </a:p>
          <a:p>
            <a:r>
              <a:rPr lang="nb-NO" sz="1700" b="1" dirty="0" err="1">
                <a:solidFill>
                  <a:srgbClr val="FF0000"/>
                </a:solidFill>
                <a:cs typeface="Arial" panose="020B0604020202020204" pitchFamily="34" charset="0"/>
              </a:rPr>
              <a:t>Eksamenssett</a:t>
            </a:r>
            <a:r>
              <a:rPr lang="nb-NO" sz="1700" b="1" dirty="0">
                <a:solidFill>
                  <a:srgbClr val="FF0000"/>
                </a:solidFill>
                <a:cs typeface="Arial" panose="020B0604020202020204" pitchFamily="34" charset="0"/>
              </a:rPr>
              <a:t>:</a:t>
            </a:r>
          </a:p>
          <a:p>
            <a:pPr>
              <a:lnSpc>
                <a:spcPct val="107000"/>
              </a:lnSpc>
              <a:spcAft>
                <a:spcPts val="800"/>
              </a:spcAft>
            </a:pPr>
            <a:r>
              <a:rPr lang="nb-NO" sz="1700" dirty="0">
                <a:effectLst/>
                <a:ea typeface="Calibri" panose="020F0502020204030204" pitchFamily="34" charset="0"/>
                <a:cs typeface="Times New Roman" panose="02020603050405020304" pitchFamily="18" charset="0"/>
              </a:rPr>
              <a:t>Snittkarakteren var lav, antallet gode besvarelser uvanlig lavt og </a:t>
            </a:r>
            <a:r>
              <a:rPr lang="nb-NO" sz="1700" dirty="0">
                <a:solidFill>
                  <a:srgbClr val="0070C0"/>
                </a:solidFill>
                <a:effectLst/>
                <a:ea typeface="Calibri" panose="020F0502020204030204" pitchFamily="34" charset="0"/>
                <a:cs typeface="Times New Roman" panose="02020603050405020304" pitchFamily="18" charset="0"/>
              </a:rPr>
              <a:t>strykprosenten høy de fleste steder, men dette behøver ikke skyldes en urimelig eksamen.</a:t>
            </a:r>
            <a:r>
              <a:rPr lang="nb-NO" sz="1700" dirty="0">
                <a:effectLst/>
                <a:ea typeface="Calibri" panose="020F0502020204030204" pitchFamily="34" charset="0"/>
                <a:cs typeface="Times New Roman" panose="02020603050405020304" pitchFamily="18" charset="0"/>
              </a:rPr>
              <a:t> Flere år med forstyrrelser i samfunnet og skoleverket på grunn av korona, endring av pensum med dertil hørende problemer med å få tak i bøker, samt reduserte ressurser til undervisning enkelte steder, kan alt ha spilt en rolle.</a:t>
            </a:r>
          </a:p>
          <a:p>
            <a:pPr>
              <a:lnSpc>
                <a:spcPct val="107000"/>
              </a:lnSpc>
              <a:spcAft>
                <a:spcPts val="800"/>
              </a:spcAft>
            </a:pPr>
            <a:r>
              <a:rPr lang="nb-NO" sz="1700" dirty="0">
                <a:solidFill>
                  <a:srgbClr val="0070C0"/>
                </a:solidFill>
                <a:effectLst/>
                <a:ea typeface="Calibri" panose="020F0502020204030204" pitchFamily="34" charset="0"/>
                <a:cs typeface="Times New Roman" panose="02020603050405020304" pitchFamily="18" charset="0"/>
              </a:rPr>
              <a:t>Oppgavesettet var etter min mening passe vanskelig og balansert</a:t>
            </a:r>
            <a:r>
              <a:rPr lang="nb-NO" sz="1700" dirty="0">
                <a:effectLst/>
                <a:ea typeface="Calibri" panose="020F0502020204030204" pitchFamily="34" charset="0"/>
                <a:cs typeface="Times New Roman" panose="02020603050405020304" pitchFamily="18" charset="0"/>
              </a:rPr>
              <a:t>. Et problem var imidlertid at </a:t>
            </a:r>
            <a:r>
              <a:rPr lang="nb-NO" dirty="0">
                <a:solidFill>
                  <a:srgbClr val="0070C0"/>
                </a:solidFill>
                <a:effectLst/>
                <a:ea typeface="Calibri" panose="020F0502020204030204" pitchFamily="34" charset="0"/>
                <a:cs typeface="Times New Roman" panose="02020603050405020304" pitchFamily="18" charset="0"/>
              </a:rPr>
              <a:t>det mest krevende delpunktet kom allerede i 1 c).</a:t>
            </a:r>
            <a:r>
              <a:rPr lang="nb-NO" sz="1700" dirty="0">
                <a:effectLst/>
                <a:ea typeface="Calibri" panose="020F0502020204030204" pitchFamily="34" charset="0"/>
                <a:cs typeface="Times New Roman" panose="02020603050405020304" pitchFamily="18" charset="0"/>
              </a:rPr>
              <a:t> Dette kan ha slått uheldig ut da studenter lett blir stresset når det er noe de står fast på tidlig i settet. Oppgave 2 b) var også vanskelig og kom tidlig. En annen særegenhet som kan ha hatt en uheldig effekt på sluttresultatet er at hverken skrått kast eller skråplan var med. Mange synes dette er tungt stoff og trener mye på det samtidig med at de forventer å få bruk for noe av det på eksamen. Ellers var det uklart om det var to eller tre pærer i oppgave 5 c). Dessuten var oppgave 7b) vanskelig å bedømme da mange skrev ting som var mer eller mindre riktig uten å nevne termodynamikkens 2. lov direkte.</a:t>
            </a:r>
          </a:p>
          <a:p>
            <a:endParaRPr lang="nb-NO" b="1" dirty="0">
              <a:solidFill>
                <a:srgbClr val="FF0000"/>
              </a:solidFill>
              <a:cs typeface="Arial" panose="020B0604020202020204" pitchFamily="34" charset="0"/>
            </a:endParaRPr>
          </a:p>
          <a:p>
            <a:endParaRPr lang="nb-NO" b="1" dirty="0">
              <a:solidFill>
                <a:srgbClr val="FF0000"/>
              </a:solidFill>
              <a:cs typeface="Arial" panose="020B0604020202020204" pitchFamily="34" charset="0"/>
            </a:endParaRPr>
          </a:p>
          <a:p>
            <a:endParaRPr lang="nb-NO" sz="1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555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AE0D380-6BB0-4E14-8766-E511AE9C0623}"/>
              </a:ext>
            </a:extLst>
          </p:cNvPr>
          <p:cNvSpPr txBox="1"/>
          <p:nvPr/>
        </p:nvSpPr>
        <p:spPr>
          <a:xfrm>
            <a:off x="0" y="8022"/>
            <a:ext cx="9144000" cy="7694414"/>
          </a:xfrm>
          <a:prstGeom prst="rect">
            <a:avLst/>
          </a:prstGeom>
          <a:noFill/>
        </p:spPr>
        <p:txBody>
          <a:bodyPr wrap="square" rtlCol="0">
            <a:spAutoFit/>
          </a:bodyPr>
          <a:lstStyle/>
          <a:p>
            <a:r>
              <a:rPr lang="nb-NO" sz="2000" b="1" dirty="0">
                <a:solidFill>
                  <a:srgbClr val="0070C0"/>
                </a:solidFill>
                <a:latin typeface="Arial" panose="020B0604020202020204" pitchFamily="34" charset="0"/>
                <a:cs typeface="Arial" panose="020B0604020202020204" pitchFamily="34" charset="0"/>
              </a:rPr>
              <a:t>Oppsummering sensur i Norsk</a:t>
            </a:r>
          </a:p>
          <a:p>
            <a:endParaRPr lang="nb-NO" sz="800" b="1" dirty="0">
              <a:solidFill>
                <a:srgbClr val="FF0000"/>
              </a:solidFill>
              <a:latin typeface="Arial" panose="020B0604020202020204" pitchFamily="34" charset="0"/>
              <a:cs typeface="Arial" panose="020B0604020202020204" pitchFamily="34" charset="0"/>
            </a:endParaRPr>
          </a:p>
          <a:p>
            <a:r>
              <a:rPr lang="nb-NO" sz="1600" b="1" dirty="0">
                <a:solidFill>
                  <a:srgbClr val="FF0000"/>
                </a:solidFill>
                <a:cs typeface="Arial" panose="020B0604020202020204" pitchFamily="34" charset="0"/>
              </a:rPr>
              <a:t>Sensur:</a:t>
            </a:r>
            <a:endParaRPr lang="nb-NO" sz="1600" b="1" dirty="0">
              <a:cs typeface="Arial" panose="020B0604020202020204" pitchFamily="34" charset="0"/>
            </a:endParaRPr>
          </a:p>
          <a:p>
            <a:pPr marL="285750" indent="-285750">
              <a:buFontTx/>
              <a:buChar char="-"/>
            </a:pPr>
            <a:r>
              <a:rPr lang="nb-NO" sz="1600" dirty="0">
                <a:cs typeface="Arial" panose="020B0604020202020204" pitchFamily="34" charset="0"/>
              </a:rPr>
              <a:t>De eksterne sensorene hadde ett møte før eksamen</a:t>
            </a:r>
          </a:p>
          <a:p>
            <a:pPr marL="285750" indent="-285750">
              <a:buFontTx/>
              <a:buChar char="-"/>
            </a:pPr>
            <a:r>
              <a:rPr lang="nb-NO" sz="1600" dirty="0">
                <a:solidFill>
                  <a:srgbClr val="0070C0"/>
                </a:solidFill>
                <a:cs typeface="Arial" panose="020B0604020202020204" pitchFamily="34" charset="0"/>
              </a:rPr>
              <a:t>I møte med de interne sensorene var målet en faglig god diskusjon og rettferdig karaktersetting</a:t>
            </a:r>
            <a:r>
              <a:rPr lang="nb-NO" sz="1600" dirty="0">
                <a:cs typeface="Arial" panose="020B0604020202020204" pitchFamily="34" charset="0"/>
              </a:rPr>
              <a:t>.</a:t>
            </a:r>
          </a:p>
          <a:p>
            <a:br>
              <a:rPr lang="nb-NO" sz="1600" b="1" dirty="0">
                <a:solidFill>
                  <a:srgbClr val="FF0000"/>
                </a:solidFill>
                <a:cs typeface="Arial" panose="020B0604020202020204" pitchFamily="34" charset="0"/>
              </a:rPr>
            </a:br>
            <a:r>
              <a:rPr lang="nb-NO" sz="1600" b="1" dirty="0" err="1">
                <a:solidFill>
                  <a:srgbClr val="FF0000"/>
                </a:solidFill>
                <a:cs typeface="Arial" panose="020B0604020202020204" pitchFamily="34" charset="0"/>
              </a:rPr>
              <a:t>Eksamenssett</a:t>
            </a:r>
            <a:r>
              <a:rPr lang="nb-NO" sz="1600" b="1" dirty="0">
                <a:solidFill>
                  <a:srgbClr val="FF0000"/>
                </a:solidFill>
                <a:cs typeface="Arial" panose="020B0604020202020204" pitchFamily="34" charset="0"/>
              </a:rPr>
              <a:t>:</a:t>
            </a:r>
          </a:p>
          <a:p>
            <a:r>
              <a:rPr lang="nb-NO" sz="1600" dirty="0">
                <a:effectLst/>
                <a:ea typeface="Calibri" panose="020F0502020204030204" pitchFamily="34" charset="0"/>
                <a:cs typeface="Times New Roman" panose="02020603050405020304" pitchFamily="18" charset="0"/>
              </a:rPr>
              <a:t>- </a:t>
            </a:r>
            <a:r>
              <a:rPr lang="nb-NO" sz="1600" dirty="0">
                <a:solidFill>
                  <a:srgbClr val="0070C0"/>
                </a:solidFill>
                <a:effectLst/>
                <a:ea typeface="Calibri" panose="020F0502020204030204" pitchFamily="34" charset="0"/>
                <a:cs typeface="Times New Roman" panose="02020603050405020304" pitchFamily="18" charset="0"/>
              </a:rPr>
              <a:t>Vi er fornøyde med at oppgaveformatet fra Kommunikasjon og norsk langt på vei videreføres, men mener det bør vurderes om studentene fortsatt må besvare to kortsvarsoppgaver, slik de gjorde der. </a:t>
            </a:r>
            <a:r>
              <a:rPr lang="nb-NO" sz="1600" dirty="0">
                <a:effectLst/>
                <a:ea typeface="Calibri" panose="020F0502020204030204" pitchFamily="34" charset="0"/>
                <a:cs typeface="Times New Roman" panose="02020603050405020304" pitchFamily="18" charset="0"/>
              </a:rPr>
              <a:t>Settet gir i stor grad mulighet for differensiering, men ikke fullstendig.</a:t>
            </a:r>
            <a:br>
              <a:rPr lang="nb-NO" sz="1600" dirty="0">
                <a:effectLst/>
                <a:ea typeface="Calibri" panose="020F0502020204030204" pitchFamily="34" charset="0"/>
                <a:cs typeface="Times New Roman" panose="02020603050405020304" pitchFamily="18" charset="0"/>
              </a:rPr>
            </a:br>
            <a:br>
              <a:rPr lang="nb-NO" sz="1600" dirty="0">
                <a:effectLst/>
                <a:ea typeface="Calibri" panose="020F0502020204030204" pitchFamily="34" charset="0"/>
                <a:cs typeface="Times New Roman" panose="02020603050405020304" pitchFamily="18" charset="0"/>
              </a:rPr>
            </a:br>
            <a:r>
              <a:rPr lang="nb-NO" sz="1600" dirty="0">
                <a:effectLst/>
                <a:ea typeface="Calibri" panose="020F0502020204030204" pitchFamily="34" charset="0"/>
                <a:cs typeface="Times New Roman" panose="02020603050405020304" pitchFamily="18" charset="0"/>
              </a:rPr>
              <a:t>- Når det gjelder oppgavene i settet, er det tydelig at drøftingsoppgaven knyttet til skjønnlitteratur (2) ble av studentene vurdert som vanskeligere enn den som var knyttet til kildebruk/kunstig intelligens (1), og det gjenspeilet seg klart i oppgavevalget. Det bør være gode grunner for å kjøre litteratur inn i langsvar, og slike oppgaver bør hvis mulig knyttes til ingeniørrelaterte tema – noe som et stykke på vei ble gjort i andre del av oppgaven. Det er et klart signal når så få studenter velger oppgaven. </a:t>
            </a:r>
            <a:br>
              <a:rPr lang="nb-NO" sz="1600" dirty="0">
                <a:effectLst/>
                <a:ea typeface="Calibri" panose="020F0502020204030204" pitchFamily="34" charset="0"/>
                <a:cs typeface="Times New Roman" panose="02020603050405020304" pitchFamily="18" charset="0"/>
              </a:rPr>
            </a:br>
            <a:endParaRPr lang="nb-NO" sz="1600" dirty="0">
              <a:ea typeface="Calibri" panose="020F0502020204030204" pitchFamily="34" charset="0"/>
              <a:cs typeface="Times New Roman" panose="02020603050405020304" pitchFamily="18" charset="0"/>
            </a:endParaRPr>
          </a:p>
          <a:p>
            <a:r>
              <a:rPr lang="nb-NO" sz="1600" dirty="0">
                <a:effectLst/>
                <a:ea typeface="Calibri" panose="020F0502020204030204" pitchFamily="34" charset="0"/>
                <a:cs typeface="Times New Roman" panose="02020603050405020304" pitchFamily="18" charset="0"/>
              </a:rPr>
              <a:t>- De studentene som klarte seg best, var studentene som hadde arbeidet mye med struktur og stil, og slik leverte en god tekst, selv om substansen var relativt svak.</a:t>
            </a:r>
            <a:br>
              <a:rPr lang="nb-NO" sz="1600" dirty="0">
                <a:effectLst/>
                <a:ea typeface="Calibri" panose="020F0502020204030204" pitchFamily="34" charset="0"/>
                <a:cs typeface="Times New Roman" panose="02020603050405020304" pitchFamily="18" charset="0"/>
              </a:rPr>
            </a:br>
            <a:endParaRPr lang="nb-NO" sz="1600" dirty="0">
              <a:effectLst/>
              <a:ea typeface="Calibri" panose="020F0502020204030204" pitchFamily="34" charset="0"/>
              <a:cs typeface="Times New Roman" panose="02020603050405020304" pitchFamily="18" charset="0"/>
            </a:endParaRPr>
          </a:p>
          <a:p>
            <a:r>
              <a:rPr lang="nb-NO" sz="1600" dirty="0">
                <a:effectLst/>
                <a:ea typeface="Calibri" panose="020F0502020204030204" pitchFamily="34" charset="0"/>
                <a:cs typeface="Times New Roman" panose="02020603050405020304" pitchFamily="18" charset="0"/>
              </a:rPr>
              <a:t>- Under sensureringa var det i (1) uklart hva som ble vektlagt mest av innhold, struktur og kommunikasjon. Dette burde framkommet både av oppgave og sensurveiledning.</a:t>
            </a:r>
          </a:p>
          <a:p>
            <a:endParaRPr lang="nb-NO" sz="1600" b="1" dirty="0">
              <a:solidFill>
                <a:srgbClr val="FF0000"/>
              </a:solidFill>
              <a:cs typeface="Arial" panose="020B0604020202020204" pitchFamily="34" charset="0"/>
            </a:endParaRPr>
          </a:p>
          <a:p>
            <a:r>
              <a:rPr lang="nb-NO" sz="1600" b="1" dirty="0">
                <a:solidFill>
                  <a:srgbClr val="FF0000"/>
                </a:solidFill>
                <a:cs typeface="Arial" panose="020B0604020202020204" pitchFamily="34" charset="0"/>
              </a:rPr>
              <a:t>Gjennomføring av eksamen:</a:t>
            </a:r>
          </a:p>
          <a:p>
            <a:r>
              <a:rPr lang="nb-NO" sz="1600" dirty="0">
                <a:solidFill>
                  <a:srgbClr val="0070C0"/>
                </a:solidFill>
                <a:effectLst/>
                <a:ea typeface="Calibri" panose="020F0502020204030204" pitchFamily="34" charset="0"/>
                <a:cs typeface="Calibri" panose="020F0502020204030204" pitchFamily="34" charset="0"/>
              </a:rPr>
              <a:t>Det kan også ha variert hvorvidt eksamensprogrammene (</a:t>
            </a:r>
            <a:r>
              <a:rPr lang="nb-NO" sz="1600" dirty="0" err="1">
                <a:solidFill>
                  <a:srgbClr val="0070C0"/>
                </a:solidFill>
                <a:effectLst/>
                <a:ea typeface="Calibri" panose="020F0502020204030204" pitchFamily="34" charset="0"/>
                <a:cs typeface="Calibri" panose="020F0502020204030204" pitchFamily="34" charset="0"/>
              </a:rPr>
              <a:t>Inspera</a:t>
            </a:r>
            <a:r>
              <a:rPr lang="nb-NO" sz="1600" dirty="0">
                <a:solidFill>
                  <a:srgbClr val="0070C0"/>
                </a:solidFill>
                <a:effectLst/>
                <a:ea typeface="Calibri" panose="020F0502020204030204" pitchFamily="34" charset="0"/>
                <a:cs typeface="Calibri" panose="020F0502020204030204" pitchFamily="34" charset="0"/>
              </a:rPr>
              <a:t>/</a:t>
            </a:r>
            <a:r>
              <a:rPr lang="nb-NO" sz="1600" dirty="0" err="1">
                <a:solidFill>
                  <a:srgbClr val="0070C0"/>
                </a:solidFill>
                <a:effectLst/>
                <a:ea typeface="Calibri" panose="020F0502020204030204" pitchFamily="34" charset="0"/>
                <a:cs typeface="Calibri" panose="020F0502020204030204" pitchFamily="34" charset="0"/>
              </a:rPr>
              <a:t>WiseFlow</a:t>
            </a:r>
            <a:r>
              <a:rPr lang="nb-NO" sz="1600" dirty="0">
                <a:solidFill>
                  <a:srgbClr val="0070C0"/>
                </a:solidFill>
                <a:effectLst/>
                <a:ea typeface="Calibri" panose="020F0502020204030204" pitchFamily="34" charset="0"/>
                <a:cs typeface="Calibri" panose="020F0502020204030204" pitchFamily="34" charset="0"/>
              </a:rPr>
              <a:t>) har autokorrektur og plagiatkontroll. Vi framhever at også ved skoleeksamen bør begge disse være aktivert for alle.</a:t>
            </a:r>
            <a:r>
              <a:rPr lang="nb-NO" sz="1600" b="1" i="1" dirty="0">
                <a:solidFill>
                  <a:srgbClr val="0070C0"/>
                </a:solidFill>
                <a:effectLst/>
                <a:ea typeface="Calibri" panose="020F0502020204030204" pitchFamily="34" charset="0"/>
                <a:cs typeface="Times New Roman" panose="02020603050405020304" pitchFamily="18" charset="0"/>
              </a:rPr>
              <a:t> </a:t>
            </a:r>
            <a:endParaRPr lang="nb-NO" sz="1600" dirty="0">
              <a:solidFill>
                <a:srgbClr val="0070C0"/>
              </a:solidFill>
              <a:effectLst/>
              <a:ea typeface="Calibri" panose="020F0502020204030204" pitchFamily="34" charset="0"/>
              <a:cs typeface="Times New Roman" panose="02020603050405020304" pitchFamily="18" charset="0"/>
            </a:endParaRPr>
          </a:p>
          <a:p>
            <a:endParaRPr lang="nb-NO" sz="1600" b="1" dirty="0">
              <a:solidFill>
                <a:srgbClr val="FF0000"/>
              </a:solidFill>
              <a:cs typeface="Arial" panose="020B0604020202020204" pitchFamily="34" charset="0"/>
            </a:endParaRPr>
          </a:p>
          <a:p>
            <a:endParaRPr lang="nb-NO" sz="1600" b="1" dirty="0">
              <a:solidFill>
                <a:srgbClr val="FF0000"/>
              </a:solidFill>
              <a:cs typeface="Arial" panose="020B0604020202020204" pitchFamily="34" charset="0"/>
            </a:endParaRPr>
          </a:p>
          <a:p>
            <a:endParaRPr lang="nb-NO" sz="1600" b="1" dirty="0">
              <a:solidFill>
                <a:srgbClr val="FF0000"/>
              </a:solidFill>
              <a:cs typeface="Arial" panose="020B0604020202020204" pitchFamily="34" charset="0"/>
            </a:endParaRPr>
          </a:p>
          <a:p>
            <a:endParaRPr lang="nb-NO" dirty="0">
              <a:solidFill>
                <a:srgbClr val="FF0000"/>
              </a:solidFill>
            </a:endParaRPr>
          </a:p>
        </p:txBody>
      </p:sp>
    </p:spTree>
    <p:extLst>
      <p:ext uri="{BB962C8B-B14F-4D97-AF65-F5344CB8AC3E}">
        <p14:creationId xmlns:p14="http://schemas.microsoft.com/office/powerpoint/2010/main" val="208245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AE0D380-6BB0-4E14-8766-E511AE9C0623}"/>
              </a:ext>
            </a:extLst>
          </p:cNvPr>
          <p:cNvSpPr txBox="1"/>
          <p:nvPr/>
        </p:nvSpPr>
        <p:spPr>
          <a:xfrm>
            <a:off x="0" y="8022"/>
            <a:ext cx="9144000" cy="6586418"/>
          </a:xfrm>
          <a:prstGeom prst="rect">
            <a:avLst/>
          </a:prstGeom>
          <a:noFill/>
        </p:spPr>
        <p:txBody>
          <a:bodyPr wrap="square" rtlCol="0">
            <a:spAutoFit/>
          </a:bodyPr>
          <a:lstStyle/>
          <a:p>
            <a:r>
              <a:rPr lang="nb-NO" sz="2000" b="1" dirty="0">
                <a:solidFill>
                  <a:srgbClr val="0070C0"/>
                </a:solidFill>
                <a:latin typeface="Arial" panose="020B0604020202020204" pitchFamily="34" charset="0"/>
                <a:cs typeface="Arial" panose="020B0604020202020204" pitchFamily="34" charset="0"/>
              </a:rPr>
              <a:t>Oppsummering sensur i Engelsk</a:t>
            </a:r>
          </a:p>
          <a:p>
            <a:endParaRPr lang="nb-NO" sz="800" b="1" dirty="0">
              <a:solidFill>
                <a:srgbClr val="FF0000"/>
              </a:solidFill>
              <a:latin typeface="Arial" panose="020B0604020202020204" pitchFamily="34" charset="0"/>
              <a:cs typeface="Arial" panose="020B0604020202020204" pitchFamily="34" charset="0"/>
            </a:endParaRPr>
          </a:p>
          <a:p>
            <a:r>
              <a:rPr lang="nb-NO" b="1" dirty="0">
                <a:solidFill>
                  <a:srgbClr val="FF0000"/>
                </a:solidFill>
                <a:latin typeface="Arial" panose="020B0604020202020204" pitchFamily="34" charset="0"/>
                <a:cs typeface="Arial" panose="020B0604020202020204" pitchFamily="34" charset="0"/>
              </a:rPr>
              <a:t>Sensur:</a:t>
            </a:r>
          </a:p>
          <a:p>
            <a:r>
              <a:rPr lang="nb-NO" sz="1800" kern="1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Sensuren gikk veldig bra. Det var stor enighet i hvordan kandidatene skulle vurderes, og møtene jeg som ekstern sensor hadde med intern sensor gikk veldig smertefritt. Det eneste for min del var at </a:t>
            </a:r>
            <a:r>
              <a:rPr lang="nb-NO" sz="1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ingen interne sensorer tok kontakt med meg, så jeg måtte til slutt kontakte alle mine for å avtale karaktermøter. </a:t>
            </a:r>
            <a:r>
              <a:rPr lang="nb-NO" sz="1800" kern="1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Det hadde vært fint om det også ble oppgitt epostadressen til intern sensor, slik at det er lettere for oss som er ekstern å få kontakt med dem. </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sz="800" b="1" dirty="0">
              <a:solidFill>
                <a:srgbClr val="FF0000"/>
              </a:solidFill>
              <a:latin typeface="Arial" panose="020B0604020202020204" pitchFamily="34" charset="0"/>
              <a:cs typeface="Arial" panose="020B0604020202020204" pitchFamily="34" charset="0"/>
            </a:endParaRPr>
          </a:p>
          <a:p>
            <a:endParaRPr lang="nb-NO" sz="800" dirty="0">
              <a:solidFill>
                <a:srgbClr val="FF0000"/>
              </a:solidFill>
              <a:latin typeface="Arial" panose="020B0604020202020204" pitchFamily="34" charset="0"/>
              <a:cs typeface="Arial" panose="020B0604020202020204" pitchFamily="34" charset="0"/>
            </a:endParaRPr>
          </a:p>
          <a:p>
            <a:r>
              <a:rPr lang="nb-NO" b="1" dirty="0" err="1">
                <a:solidFill>
                  <a:srgbClr val="FF0000"/>
                </a:solidFill>
                <a:latin typeface="Arial" panose="020B0604020202020204" pitchFamily="34" charset="0"/>
                <a:cs typeface="Arial" panose="020B0604020202020204" pitchFamily="34" charset="0"/>
              </a:rPr>
              <a:t>Eksamenssett</a:t>
            </a:r>
            <a:r>
              <a:rPr lang="nb-NO" b="1" dirty="0">
                <a:solidFill>
                  <a:srgbClr val="FF0000"/>
                </a:solidFill>
                <a:latin typeface="Arial" panose="020B0604020202020204" pitchFamily="34" charset="0"/>
                <a:cs typeface="Arial" panose="020B0604020202020204" pitchFamily="34" charset="0"/>
              </a:rPr>
              <a:t>:</a:t>
            </a:r>
          </a:p>
          <a:p>
            <a:r>
              <a:rPr lang="nb-NO" sz="1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Oppgavesettet var mye bedre enn prøveeksamen, da det i alle fall testet flere av læringsutbyttebeskrivelsene. Min største innvendig er temaet som ikke er ingeniørrelevant. </a:t>
            </a:r>
            <a:br>
              <a:rPr lang="nb-NO" sz="1800"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br>
            <a:r>
              <a:rPr lang="nb-NO" sz="1800" kern="1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Det er mye lurere at oppgavene i engelsk knyttes opp til temaer fra teknologi og samfunn som er ingeniørfaglige. Det er bra med «Five paragraf essay», og første oppgave på alternativ 2 er bra, men sammendragsoppgaven fungerte dårlig. Teksten det skulle skrives sammendrag av hadde nærmest en form som sammendrag fra før av, og det ble fryktelig vanskelig for studentene å løsrive seg fra den. Det ble også nærmest umulig for dem å vise at de mestrer å hente ut det mest sentrale, når de egentlig kunne gjengi alt. Om man skal ha sammendrag igjen, så bør teksten det skal skrives sammendrag fra være lengre og ha flere momenter som gjør at studentene faktisk må gjøre et utvalg eller i alle fall vise at de mestrer å si mye på liten plass. Man bør også legge opp til at studenter skal oppgi kildelister. Dette er tross alt høyere utdanning. </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b="1" dirty="0">
              <a:solidFill>
                <a:srgbClr val="FF0000"/>
              </a:solidFill>
              <a:latin typeface="Arial" panose="020B0604020202020204" pitchFamily="34" charset="0"/>
              <a:cs typeface="Arial" panose="020B0604020202020204" pitchFamily="34" charset="0"/>
            </a:endParaRPr>
          </a:p>
          <a:p>
            <a:endParaRPr lang="nb-NO" dirty="0">
              <a:solidFill>
                <a:srgbClr val="FF0000"/>
              </a:solidFill>
            </a:endParaRPr>
          </a:p>
        </p:txBody>
      </p:sp>
    </p:spTree>
    <p:extLst>
      <p:ext uri="{BB962C8B-B14F-4D97-AF65-F5344CB8AC3E}">
        <p14:creationId xmlns:p14="http://schemas.microsoft.com/office/powerpoint/2010/main" val="1765868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1057B8B5-8519-4674-B52D-08D76EC69B62}"/>
              </a:ext>
            </a:extLst>
          </p:cNvPr>
          <p:cNvSpPr txBox="1"/>
          <p:nvPr/>
        </p:nvSpPr>
        <p:spPr>
          <a:xfrm>
            <a:off x="1" y="40105"/>
            <a:ext cx="9144000" cy="6839821"/>
          </a:xfrm>
          <a:prstGeom prst="rect">
            <a:avLst/>
          </a:prstGeom>
          <a:noFill/>
        </p:spPr>
        <p:txBody>
          <a:bodyPr wrap="square" rtlCol="0">
            <a:spAutoFit/>
          </a:bodyPr>
          <a:lstStyle/>
          <a:p>
            <a:r>
              <a:rPr lang="nb-NO" sz="2000" b="1" dirty="0">
                <a:solidFill>
                  <a:srgbClr val="0070C0"/>
                </a:solidFill>
                <a:latin typeface="Arial" panose="020B0604020202020204" pitchFamily="34" charset="0"/>
                <a:cs typeface="Arial" panose="020B0604020202020204" pitchFamily="34" charset="0"/>
              </a:rPr>
              <a:t>Oppsummering sensur i Teknologi og samfunn</a:t>
            </a:r>
          </a:p>
          <a:p>
            <a:endParaRPr lang="nb-NO" sz="800" b="1" dirty="0">
              <a:latin typeface="Arial" panose="020B0604020202020204" pitchFamily="34" charset="0"/>
              <a:cs typeface="Arial" panose="020B0604020202020204" pitchFamily="34" charset="0"/>
            </a:endParaRPr>
          </a:p>
          <a:p>
            <a:r>
              <a:rPr lang="nb-NO" sz="1500" b="1" dirty="0">
                <a:solidFill>
                  <a:srgbClr val="FF0000"/>
                </a:solidFill>
                <a:cs typeface="Arial" panose="020B0604020202020204" pitchFamily="34" charset="0"/>
              </a:rPr>
              <a:t>Sensur:</a:t>
            </a:r>
          </a:p>
          <a:p>
            <a:r>
              <a:rPr lang="nb-NO" sz="1500" kern="100" dirty="0">
                <a:solidFill>
                  <a:srgbClr val="0070C0"/>
                </a:solidFill>
                <a:effectLst/>
                <a:ea typeface="Calibri" panose="020F0502020204030204" pitchFamily="34" charset="0"/>
                <a:cs typeface="Times New Roman" panose="02020603050405020304" pitchFamily="18" charset="0"/>
              </a:rPr>
              <a:t>Samarbeidet med de interne sensorene har vært meget god, og det har vært både hyggelig og interessant å få snakke fag med dyktige fagpersoner rundt omkring på de ulike institusjonene.</a:t>
            </a:r>
          </a:p>
          <a:p>
            <a:endParaRPr lang="nb-NO" sz="1500" b="1" dirty="0">
              <a:solidFill>
                <a:srgbClr val="FF0000"/>
              </a:solidFill>
              <a:cs typeface="Arial" panose="020B0604020202020204" pitchFamily="34" charset="0"/>
            </a:endParaRPr>
          </a:p>
          <a:p>
            <a:r>
              <a:rPr lang="nb-NO" sz="1500" b="1" dirty="0" err="1">
                <a:solidFill>
                  <a:srgbClr val="FF0000"/>
                </a:solidFill>
                <a:cs typeface="Arial" panose="020B0604020202020204" pitchFamily="34" charset="0"/>
              </a:rPr>
              <a:t>Eksamensett</a:t>
            </a:r>
            <a:r>
              <a:rPr lang="nb-NO" sz="1500" b="1" dirty="0">
                <a:solidFill>
                  <a:srgbClr val="FF0000"/>
                </a:solidFill>
                <a:cs typeface="Arial" panose="020B0604020202020204" pitchFamily="34" charset="0"/>
              </a:rPr>
              <a:t>:</a:t>
            </a:r>
          </a:p>
          <a:p>
            <a:r>
              <a:rPr lang="nb-NO" sz="15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Mitt første inntrykk av ordinær eksamen var veldig positivt, og jeg synes kommisjonen har tatt noen valg som er både nyskapende og gode. </a:t>
            </a:r>
            <a:r>
              <a:rPr lang="nb-NO" sz="1500" kern="100" dirty="0">
                <a:effectLst/>
                <a:ea typeface="Calibri" panose="020F0502020204030204" pitchFamily="34" charset="0"/>
                <a:cs typeface="Times New Roman" panose="02020603050405020304" pitchFamily="18" charset="0"/>
              </a:rPr>
              <a:t>Årets eksamen skiller seg noe fra tidligere eksamen ved at den hadde et gjennomgangstema som var FN sine bærekraftmål. Disse var oppgitt på eksamensoppgaven. Tanken var at man kunne eksponere annen kunnskap i faget via disse målene.</a:t>
            </a:r>
          </a:p>
          <a:p>
            <a:pPr marL="342900" lvl="0" indent="-342900">
              <a:lnSpc>
                <a:spcPct val="107000"/>
              </a:lnSpc>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Flere undervisere var svært positive til bærekraftmålene som grunnleggende tema. Hovedinntrykket var at man fikk eksponert bredden i den faglige kunnskapen gjennom målene.</a:t>
            </a:r>
          </a:p>
          <a:p>
            <a:pPr marL="342900" lvl="0" indent="-342900">
              <a:lnSpc>
                <a:spcPct val="107000"/>
              </a:lnSpc>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En tilbakemelding var svært negativ rundt bærekraftmålene da disse ikke var undervist.</a:t>
            </a:r>
          </a:p>
          <a:p>
            <a:pPr marL="342900" lvl="0" indent="-342900">
              <a:lnSpc>
                <a:spcPct val="107000"/>
              </a:lnSpc>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Årets eksamen er som tidligere delt inn i «gjør rede for» oppgaver og en større drøftingsoppgave – med valgalternativer. Dette ble godt mottatt.</a:t>
            </a:r>
          </a:p>
          <a:p>
            <a:pPr marL="342900" lvl="0" indent="-342900">
              <a:lnSpc>
                <a:spcPct val="107000"/>
              </a:lnSpc>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En av drøftingsoppgavene gikk på </a:t>
            </a:r>
            <a:r>
              <a:rPr lang="nb-NO" sz="1500" kern="100" dirty="0" err="1">
                <a:effectLst/>
                <a:ea typeface="Calibri" panose="020F0502020204030204" pitchFamily="34" charset="0"/>
                <a:cs typeface="Times New Roman" panose="02020603050405020304" pitchFamily="18" charset="0"/>
              </a:rPr>
              <a:t>Fosensaken</a:t>
            </a:r>
            <a:r>
              <a:rPr lang="nb-NO" sz="1500" kern="100" dirty="0">
                <a:effectLst/>
                <a:ea typeface="Calibri" panose="020F0502020204030204" pitchFamily="34" charset="0"/>
                <a:cs typeface="Times New Roman" panose="02020603050405020304" pitchFamily="18" charset="0"/>
              </a:rPr>
              <a:t> som innebærer at studentene er oppdatert på nyhetsbilde. Noen var svært begeistret for dette, men det var også noen som mente det var for mye å forlange av studentene. Det var altså tre drøftingsoppgaver å velge blant mot normalt to.</a:t>
            </a:r>
          </a:p>
          <a:p>
            <a:pPr marL="342900" lvl="0" indent="-342900">
              <a:lnSpc>
                <a:spcPct val="107000"/>
              </a:lnSpc>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Dette var min første erfaring som sensor i </a:t>
            </a:r>
            <a:r>
              <a:rPr lang="nb-NO" sz="1500" kern="100" dirty="0" err="1">
                <a:effectLst/>
                <a:ea typeface="Calibri" panose="020F0502020204030204" pitchFamily="34" charset="0"/>
                <a:cs typeface="Times New Roman" panose="02020603050405020304" pitchFamily="18" charset="0"/>
              </a:rPr>
              <a:t>teksam</a:t>
            </a:r>
            <a:r>
              <a:rPr lang="nb-NO" sz="1500" kern="100" dirty="0">
                <a:effectLst/>
                <a:ea typeface="Calibri" panose="020F0502020204030204" pitchFamily="34" charset="0"/>
                <a:cs typeface="Times New Roman" panose="02020603050405020304" pitchFamily="18" charset="0"/>
              </a:rPr>
              <a:t> faget. Jeg har stor erfaring som sensor i realfag fra tidligere. Det er nok generelt oftere sprik i karakterforslag i dette faget sammenlignet med realfag. Dette opplevdes ikke dramatisk på noen måte og det var ikke vanskelig å enes om en felles karakter. En lærerik prosess.</a:t>
            </a:r>
          </a:p>
          <a:p>
            <a:pPr marL="342900" lvl="0" indent="-342900">
              <a:lnSpc>
                <a:spcPct val="107000"/>
              </a:lnSpc>
              <a:buFont typeface="Symbol" panose="05050102010706020507" pitchFamily="18" charset="2"/>
              <a:buChar char=""/>
            </a:pPr>
            <a:r>
              <a:rPr lang="nb-NO" sz="1500" kern="100" dirty="0">
                <a:solidFill>
                  <a:srgbClr val="0070C0"/>
                </a:solidFill>
                <a:effectLst/>
                <a:ea typeface="Calibri" panose="020F0502020204030204" pitchFamily="34" charset="0"/>
                <a:cs typeface="Times New Roman" panose="02020603050405020304" pitchFamily="18" charset="0"/>
              </a:rPr>
              <a:t>Det er enkelte som mener at eksamen blir for mye samfunnsfag og for lite teknologi og </a:t>
            </a:r>
            <a:r>
              <a:rPr lang="nb-NO" sz="1500" kern="100" dirty="0" err="1">
                <a:solidFill>
                  <a:srgbClr val="0070C0"/>
                </a:solidFill>
                <a:effectLst/>
                <a:ea typeface="Calibri" panose="020F0502020204030204" pitchFamily="34" charset="0"/>
                <a:cs typeface="Times New Roman" panose="02020603050405020304" pitchFamily="18" charset="0"/>
              </a:rPr>
              <a:t>engineering</a:t>
            </a:r>
            <a:r>
              <a:rPr lang="nb-NO" sz="1500" kern="100" dirty="0">
                <a:solidFill>
                  <a:srgbClr val="0070C0"/>
                </a:solidFill>
                <a:effectLst/>
                <a:ea typeface="Calibri" panose="020F0502020204030204" pitchFamily="34" charset="0"/>
                <a:cs typeface="Times New Roman" panose="02020603050405020304" pitchFamily="18" charset="0"/>
              </a:rPr>
              <a:t>. Jeg synes dette bør tas på alvor og at det bør gis mere plass til mere konkret teknologi/ ingeniørtenkning fremover i eksamensarbeidet. </a:t>
            </a:r>
          </a:p>
          <a:p>
            <a:pPr marL="342900" lvl="0" indent="-342900">
              <a:lnSpc>
                <a:spcPct val="107000"/>
              </a:lnSpc>
              <a:spcAft>
                <a:spcPts val="800"/>
              </a:spcAft>
              <a:buFont typeface="Symbol" panose="05050102010706020507" pitchFamily="18" charset="2"/>
              <a:buChar char=""/>
            </a:pPr>
            <a:r>
              <a:rPr lang="nb-NO" sz="1500" kern="100" dirty="0">
                <a:effectLst/>
                <a:ea typeface="Calibri" panose="020F0502020204030204" pitchFamily="34" charset="0"/>
                <a:cs typeface="Times New Roman" panose="02020603050405020304" pitchFamily="18" charset="0"/>
              </a:rPr>
              <a:t>Hovedkonklusjonen er at oppgave, sensur og resultat på årets eksamen er ok, men at det også finnes kritiske røster.</a:t>
            </a:r>
          </a:p>
          <a:p>
            <a:endParaRPr lang="nb-NO" sz="1200" b="1" dirty="0">
              <a:latin typeface="Arial" panose="020B0604020202020204" pitchFamily="34" charset="0"/>
            </a:endParaRPr>
          </a:p>
        </p:txBody>
      </p:sp>
    </p:spTree>
    <p:extLst>
      <p:ext uri="{BB962C8B-B14F-4D97-AF65-F5344CB8AC3E}">
        <p14:creationId xmlns:p14="http://schemas.microsoft.com/office/powerpoint/2010/main" val="37679110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nu_blaa_stripe_bunn.pptx" id="{988953C1-AB3E-4719-AAA8-EC3E6B641A02}" vid="{29D2B547-C05D-4AB4-926B-5C702EBCDEC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B2F7BED4792342B51FFF6BF1E73EA0" ma:contentTypeVersion="3" ma:contentTypeDescription="Create a new document." ma:contentTypeScope="" ma:versionID="6f63a7d097f101bbad7beab28e5f2975">
  <xsd:schema xmlns:xsd="http://www.w3.org/2001/XMLSchema" xmlns:xs="http://www.w3.org/2001/XMLSchema" xmlns:p="http://schemas.microsoft.com/office/2006/metadata/properties" xmlns:ns2="5598ea17-b7cb-4937-bf64-570f73568bf9" targetNamespace="http://schemas.microsoft.com/office/2006/metadata/properties" ma:root="true" ma:fieldsID="2c2851330f92857c077ca0a04bbe5412" ns2:_="">
    <xsd:import namespace="5598ea17-b7cb-4937-bf64-570f73568bf9"/>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98ea17-b7cb-4937-bf64-570f73568b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84573-C663-43CC-933C-8619733EC44C}"/>
</file>

<file path=customXml/itemProps2.xml><?xml version="1.0" encoding="utf-8"?>
<ds:datastoreItem xmlns:ds="http://schemas.openxmlformats.org/officeDocument/2006/customXml" ds:itemID="{651DE09A-CE99-441D-BFAA-681898BC10E3}"/>
</file>

<file path=customXml/itemProps3.xml><?xml version="1.0" encoding="utf-8"?>
<ds:datastoreItem xmlns:ds="http://schemas.openxmlformats.org/officeDocument/2006/customXml" ds:itemID="{B72C6F3B-F8CA-4D4A-AEF8-DAC028542A2C}"/>
</file>

<file path=docProps/app.xml><?xml version="1.0" encoding="utf-8"?>
<Properties xmlns="http://schemas.openxmlformats.org/officeDocument/2006/extended-properties" xmlns:vt="http://schemas.openxmlformats.org/officeDocument/2006/docPropsVTypes">
  <Template>ntnu_blaa_stripe_bunn</Template>
  <TotalTime>0</TotalTime>
  <Words>2288</Words>
  <Application>Microsoft Office PowerPoint</Application>
  <PresentationFormat>Skjermfremvisning (4:3)</PresentationFormat>
  <Paragraphs>171</Paragraphs>
  <Slides>18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18</vt:i4>
      </vt:variant>
    </vt:vector>
  </HeadingPairs>
  <TitlesOfParts>
    <vt:vector size="22" baseType="lpstr">
      <vt:lpstr>Arial</vt:lpstr>
      <vt:lpstr>Calibri</vt:lpstr>
      <vt:lpstr>Symbol</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Studiestart H17</dc:title>
  <dc:creator>Terje Brekke</dc:creator>
  <cp:lastModifiedBy>Pål Risan</cp:lastModifiedBy>
  <cp:revision>85</cp:revision>
  <cp:lastPrinted>2018-08-15T09:05:08Z</cp:lastPrinted>
  <dcterms:created xsi:type="dcterms:W3CDTF">2017-08-15T17:21:19Z</dcterms:created>
  <dcterms:modified xsi:type="dcterms:W3CDTF">2023-09-20T07:47:54Z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0x01010008B2F7BED4792342B51FFF6BF1E73EA0</vt:lpwstr>
  </property>
</Properties>
</file>