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76" r:id="rId4"/>
    <p:sldId id="269" r:id="rId5"/>
    <p:sldId id="277" r:id="rId6"/>
    <p:sldId id="278" r:id="rId7"/>
    <p:sldId id="279" r:id="rId8"/>
    <p:sldId id="280" r:id="rId9"/>
    <p:sldId id="281" r:id="rId10"/>
    <p:sldId id="283" r:id="rId11"/>
    <p:sldId id="270" r:id="rId12"/>
    <p:sldId id="284" r:id="rId13"/>
    <p:sldId id="268" r:id="rId14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0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ntnu-my.sharepoint.com/:x:/r/personal/palri_ntnu_no/_layouts/15/Doc.aspx?sourcedoc=%7b3f4ff18c-62e0-42b2-b569-db9b76841f24%7d&amp;action=default&amp;uid=%7b3F4FF18C-62E0-42B2-B569-DB9B76841F24%7d&amp;ListItemId=18&amp;ListId=%7bC8684C74-75E2-4490-B3AE-0CCDAF1E03B7%7d&amp;odsp=1&amp;env=pro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ntnu-my.sharepoint.com/:x:/r/personal/palri_ntnu_no/_layouts/15/Doc.aspx?sourcedoc=%7bc7cc186e-11e5-4d06-8a8b-46c2da3ad12e%7d&amp;action=default&amp;uid=%7bC7CC186E-11E5-4D06-8A8B-46C2DA3AD12E%7d&amp;ListItemId=17&amp;ListId=%7bC8684C74-75E2-4490-B3AE-0CCDAF1E03B7%7d&amp;odsp=1&amp;env=prod" TargetMode="External"/><Relationship Id="rId2" Type="http://schemas.openxmlformats.org/officeDocument/2006/relationships/hyperlink" Target="https://studntnu-my.sharepoint.com/:x:/r/personal/palri_ntnu_no/_layouts/15/Doc.aspx?sourcedoc=%7b59431618-a221-4893-bae4-50285fb575a0%7d&amp;action=default&amp;uid=%7b59431618-A221-4893-BAE4-50285FB575A0%7d&amp;ListItemId=16&amp;ListId=%7bC8684C74-75E2-4490-B3AE-0CCDAF1E03B7%7d&amp;odsp=1&amp;env=pro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tudntnu-my.sharepoint.com/:x:/r/personal/palri_ntnu_no/_layouts/15/Doc.aspx?sourcedoc=%7bad42f205-00c6-4c3f-9325-09562c8422b2%7d&amp;action=default&amp;uid=%7bAD42F205-00C6-4C3F-9325-09562C8422B2%7d&amp;ListItemId=21&amp;ListId=%7bC8684C74-75E2-4490-B3AE-0CCDAF1E03B7%7d&amp;odsp=1&amp;env=prod" TargetMode="External"/><Relationship Id="rId4" Type="http://schemas.openxmlformats.org/officeDocument/2006/relationships/hyperlink" Target="https://studntnu-my.sharepoint.com/:x:/r/personal/palri_ntnu_no/_layouts/15/Doc.aspx?sourcedoc=%7b864f697e-b3bf-46e0-aa62-b9263bfea4e3%7d&amp;action=default&amp;uid=%7b864F697E-B3BF-46E0-AA62-B9263BFEA4E3%7d&amp;ListItemId=20&amp;ListId=%7bC8684C74-75E2-4490-B3AE-0CCDAF1E03B7%7d&amp;odsp=1&amp;env=pro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3629"/>
          </a:xfrm>
        </p:spPr>
        <p:txBody>
          <a:bodyPr>
            <a:normAutofit/>
          </a:bodyPr>
          <a:lstStyle/>
          <a:p>
            <a:r>
              <a:rPr lang="nb-NO" sz="2800" dirty="0" smtClean="0"/>
              <a:t>Fokus på framtidas forkurs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62755"/>
            <a:ext cx="8229600" cy="52267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 smtClean="0"/>
              <a:t>NTNU har </a:t>
            </a:r>
            <a:r>
              <a:rPr lang="nb-NO" sz="2000" dirty="0"/>
              <a:t>gjennomført en undersøkelse og sett på NTNUs ulike </a:t>
            </a:r>
            <a:r>
              <a:rPr lang="nb-NO" sz="2000" dirty="0" smtClean="0"/>
              <a:t>kvalifiseringskurs</a:t>
            </a:r>
            <a:br>
              <a:rPr lang="nb-NO" sz="2000" dirty="0" smtClean="0"/>
            </a:br>
            <a:endParaRPr lang="nb-NO" sz="2000" dirty="0"/>
          </a:p>
          <a:p>
            <a:pPr lvl="0"/>
            <a:r>
              <a:rPr lang="nb-NO" sz="2000" b="1" dirty="0"/>
              <a:t>Forkurs</a:t>
            </a:r>
            <a:r>
              <a:rPr lang="nb-NO" sz="2000" dirty="0"/>
              <a:t> for ingeniørutdanning og integrert masterutdanning i teknologiske fag</a:t>
            </a:r>
          </a:p>
          <a:p>
            <a:pPr lvl="0"/>
            <a:r>
              <a:rPr lang="nb-NO" sz="2000" b="1" dirty="0"/>
              <a:t>Halvårig realfagskurs</a:t>
            </a:r>
          </a:p>
          <a:p>
            <a:pPr lvl="0"/>
            <a:r>
              <a:rPr lang="nb-NO" sz="2000" b="1" dirty="0"/>
              <a:t>TRES</a:t>
            </a:r>
            <a:r>
              <a:rPr lang="nb-NO" sz="2000" dirty="0"/>
              <a:t> – dvs. opptak til 3-årig ingeniørutdanning med kun </a:t>
            </a:r>
            <a:r>
              <a:rPr lang="nb-NO" sz="2000" dirty="0" err="1"/>
              <a:t>GSK</a:t>
            </a:r>
            <a:endParaRPr lang="nb-NO" sz="2000" dirty="0"/>
          </a:p>
          <a:p>
            <a:pPr lvl="0"/>
            <a:r>
              <a:rPr lang="nb-NO" sz="2000" b="1" dirty="0"/>
              <a:t>Y-vei</a:t>
            </a:r>
            <a:r>
              <a:rPr lang="nb-NO" sz="2000" dirty="0"/>
              <a:t> – dvs. opptak uten </a:t>
            </a:r>
            <a:r>
              <a:rPr lang="nb-NO" sz="2000" dirty="0" err="1"/>
              <a:t>GSK</a:t>
            </a:r>
            <a:r>
              <a:rPr lang="nb-NO" sz="2000" dirty="0"/>
              <a:t>, men med fagbrev og praksis</a:t>
            </a:r>
            <a:br>
              <a:rPr lang="nb-NO" sz="2000" dirty="0"/>
            </a:br>
            <a:endParaRPr lang="nb-NO" sz="2000" dirty="0"/>
          </a:p>
          <a:p>
            <a:pPr marL="0" indent="0">
              <a:buNone/>
            </a:pPr>
            <a:r>
              <a:rPr lang="nb-NO" sz="2000" dirty="0"/>
              <a:t>Det er hentet data fra alle studenter som er tatt opp på TRES og y-vei på NTNU i 2015 og 2016.</a:t>
            </a:r>
          </a:p>
          <a:p>
            <a:pPr marL="0" indent="0">
              <a:buNone/>
            </a:pPr>
            <a:r>
              <a:rPr lang="nb-NO" sz="2000" dirty="0"/>
              <a:t/>
            </a:r>
            <a:br>
              <a:rPr lang="nb-NO" sz="2000" dirty="0"/>
            </a:br>
            <a:r>
              <a:rPr lang="nb-NO" sz="2000" dirty="0"/>
              <a:t>Det er sett på studenter som har gått ut fra forkurs og realfagskurs i 2015 og 2016, og fortsatt på </a:t>
            </a:r>
            <a:r>
              <a:rPr lang="nb-NO" sz="2000" dirty="0" smtClean="0"/>
              <a:t>NTNU </a:t>
            </a:r>
            <a:r>
              <a:rPr lang="nb-NO" sz="2000" dirty="0"/>
              <a:t>høsten 2015, 2016 og 2017</a:t>
            </a:r>
            <a:r>
              <a:rPr lang="nb-NO" sz="2000" dirty="0" smtClean="0"/>
              <a:t>.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61447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61407"/>
            <a:ext cx="9144000" cy="206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189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000" dirty="0" smtClean="0"/>
              <a:t>Gjennomføring av forkursmatematikk på NTNU i Trondheim ut fra opptakspoeng i 2017-2018</a:t>
            </a:r>
            <a:endParaRPr lang="nb-NO" sz="20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89" y="1417639"/>
            <a:ext cx="8636000" cy="507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41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652" y="102925"/>
            <a:ext cx="8835592" cy="63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909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474134"/>
            <a:ext cx="8229600" cy="5652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b="1" dirty="0" smtClean="0"/>
              <a:t>Konklusjon:</a:t>
            </a:r>
          </a:p>
          <a:p>
            <a:pPr marL="0" indent="0">
              <a:buNone/>
            </a:pPr>
            <a:endParaRPr lang="nb-NO" sz="2000" b="1" dirty="0"/>
          </a:p>
          <a:p>
            <a:pPr marL="0" indent="0">
              <a:buNone/>
            </a:pPr>
            <a:r>
              <a:rPr lang="nb-NO" sz="2000" dirty="0" smtClean="0"/>
              <a:t>Undersøkelsen tyder på at studenter fra våre kvalifiseringskurs produserer flere studiepoeng enn studenter som kommer rett fra videregående skole – spesielt gjelder dette studenter fra ettårig forkurs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Dette bør f.eks. kunne benyttes til:</a:t>
            </a:r>
          </a:p>
          <a:p>
            <a:pPr>
              <a:buFontTx/>
              <a:buChar char="-"/>
            </a:pPr>
            <a:r>
              <a:rPr lang="nb-NO" sz="2000" dirty="0"/>
              <a:t>R</a:t>
            </a:r>
            <a:r>
              <a:rPr lang="nb-NO" sz="2000" dirty="0" smtClean="0"/>
              <a:t>ekruttering av studenter inn til forkurset</a:t>
            </a:r>
          </a:p>
          <a:p>
            <a:pPr>
              <a:buFontTx/>
              <a:buChar char="-"/>
            </a:pPr>
            <a:r>
              <a:rPr lang="nb-NO" sz="2000" dirty="0" smtClean="0"/>
              <a:t>Info til videregående skole</a:t>
            </a:r>
          </a:p>
          <a:p>
            <a:pPr>
              <a:buFontTx/>
              <a:buChar char="-"/>
            </a:pPr>
            <a:r>
              <a:rPr lang="nb-NO" sz="2000" dirty="0" smtClean="0"/>
              <a:t>Intern info på egen institusjon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210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347133"/>
            <a:ext cx="8229600" cy="5952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Hver enkelt student som har gått videre på utdanninger på NTNU som krever realfag </a:t>
            </a:r>
            <a:r>
              <a:rPr lang="nb-NO" sz="2000" dirty="0" smtClean="0"/>
              <a:t>fra forkurs/ realfagskurs er </a:t>
            </a:r>
            <a:r>
              <a:rPr lang="nb-NO" sz="2000" dirty="0"/>
              <a:t>undersøkt</a:t>
            </a:r>
            <a:r>
              <a:rPr lang="nb-NO" sz="2000" dirty="0" smtClean="0"/>
              <a:t>.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Fordeling fra alternative utdanningsveier – som har studert videre på relevant studium: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Forkurs – Trondheim: 	292 studenter</a:t>
            </a:r>
            <a:br>
              <a:rPr lang="nb-NO" sz="2000" dirty="0" smtClean="0"/>
            </a:br>
            <a:r>
              <a:rPr lang="nb-NO" sz="2000" dirty="0" smtClean="0"/>
              <a:t>Forkurs – Ålesund: 		77 studenter</a:t>
            </a:r>
          </a:p>
          <a:p>
            <a:pPr marL="0" indent="0">
              <a:buNone/>
            </a:pPr>
            <a:r>
              <a:rPr lang="nb-NO" sz="2000" dirty="0" smtClean="0"/>
              <a:t>Realfagskurs:			106 studenter</a:t>
            </a:r>
          </a:p>
          <a:p>
            <a:pPr marL="0" indent="0">
              <a:buNone/>
            </a:pPr>
            <a:r>
              <a:rPr lang="nb-NO" sz="2000" dirty="0" smtClean="0"/>
              <a:t>TRES:					252 studenter</a:t>
            </a:r>
          </a:p>
          <a:p>
            <a:pPr marL="0" indent="0">
              <a:buNone/>
            </a:pPr>
            <a:r>
              <a:rPr lang="nb-NO" sz="2000" dirty="0" smtClean="0"/>
              <a:t>Y-vei:					192 studenter	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 smtClean="0">
                <a:solidFill>
                  <a:srgbClr val="0070C0"/>
                </a:solidFill>
                <a:hlinkClick r:id="rId2"/>
              </a:rPr>
              <a:t>Hvilke studier fortsetter forkurs og realfagskursstudentene på?</a:t>
            </a:r>
            <a:endParaRPr lang="nb-NO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63102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13689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56" y="124178"/>
            <a:ext cx="8782755" cy="637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72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9333"/>
            <a:ext cx="8229600" cy="62427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000" dirty="0"/>
              <a:t>Resultatene viser gjennomsnittlig </a:t>
            </a:r>
            <a:r>
              <a:rPr lang="nb-NO" sz="2000" dirty="0" err="1" smtClean="0"/>
              <a:t>stp-prod</a:t>
            </a:r>
            <a:r>
              <a:rPr lang="nb-NO" sz="2000" dirty="0" smtClean="0"/>
              <a:t>. </a:t>
            </a:r>
            <a:r>
              <a:rPr lang="nb-NO" sz="2000" dirty="0"/>
              <a:t>for alle studenter som har møtt til studiestart på NTNU, og ikke har meldt at de har sluttet før 1. oktober i </a:t>
            </a:r>
            <a:r>
              <a:rPr lang="nb-NO" sz="2000" dirty="0" smtClean="0"/>
              <a:t>oppstartsåret.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Vi har valgt å bruke </a:t>
            </a:r>
            <a:r>
              <a:rPr lang="nb-NO" sz="2000" b="1" dirty="0" err="1">
                <a:solidFill>
                  <a:srgbClr val="0070C0"/>
                </a:solidFill>
              </a:rPr>
              <a:t>studiepoengsproduksjon</a:t>
            </a:r>
            <a:r>
              <a:rPr lang="nb-NO" sz="2000" b="1" dirty="0">
                <a:solidFill>
                  <a:srgbClr val="0070C0"/>
                </a:solidFill>
              </a:rPr>
              <a:t> etter første og annet studieår etter oppstart </a:t>
            </a:r>
            <a:r>
              <a:rPr lang="nb-NO" sz="2000" dirty="0"/>
              <a:t>- som et mål på hvordan disse studentene presterer i videre </a:t>
            </a:r>
            <a:r>
              <a:rPr lang="nb-NO" sz="2000" dirty="0" smtClean="0"/>
              <a:t>studier</a:t>
            </a: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Resultater og sammenhenger vi har sett på:</a:t>
            </a:r>
            <a:r>
              <a:rPr lang="nb-NO" sz="2000" dirty="0" smtClean="0"/>
              <a:t/>
            </a:r>
            <a:br>
              <a:rPr lang="nb-NO" sz="2000" dirty="0" smtClean="0"/>
            </a:br>
            <a:endParaRPr lang="nb-NO" sz="2000" dirty="0"/>
          </a:p>
          <a:p>
            <a:pPr marL="0" indent="0">
              <a:buNone/>
            </a:pPr>
            <a:r>
              <a:rPr lang="nb-NO" sz="2000" dirty="0">
                <a:solidFill>
                  <a:srgbClr val="0070C0"/>
                </a:solidFill>
                <a:hlinkClick r:id="rId2"/>
              </a:rPr>
              <a:t>Karakter i matematikk i kvalifiseringskurs mot karakter i matematikk i høyere utdanning</a:t>
            </a:r>
            <a:endParaRPr lang="nb-NO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nb-NO" sz="2000" dirty="0">
                <a:solidFill>
                  <a:srgbClr val="0070C0"/>
                </a:solidFill>
              </a:rPr>
              <a:t/>
            </a:r>
            <a:br>
              <a:rPr lang="nb-NO" sz="2000" dirty="0">
                <a:solidFill>
                  <a:srgbClr val="0070C0"/>
                </a:solidFill>
              </a:rPr>
            </a:br>
            <a:r>
              <a:rPr lang="nb-NO" sz="2000" dirty="0">
                <a:solidFill>
                  <a:srgbClr val="0070C0"/>
                </a:solidFill>
                <a:hlinkClick r:id="rId3"/>
              </a:rPr>
              <a:t>Karakter i matematikk i kvalifiseringskurs mot studiepoeng produsert</a:t>
            </a:r>
            <a:endParaRPr lang="nb-NO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nb-NO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nb-NO" sz="2000" dirty="0" err="1" smtClean="0">
                <a:solidFill>
                  <a:srgbClr val="0070C0"/>
                </a:solidFill>
                <a:hlinkClick r:id="rId4"/>
              </a:rPr>
              <a:t>Studiepoengsproduksjon</a:t>
            </a:r>
            <a:r>
              <a:rPr lang="nb-NO" sz="2000" dirty="0" smtClean="0">
                <a:solidFill>
                  <a:srgbClr val="0070C0"/>
                </a:solidFill>
                <a:hlinkClick r:id="rId4"/>
              </a:rPr>
              <a:t> – fullt forkurs mot forkurs med fritak</a:t>
            </a:r>
            <a:endParaRPr lang="nb-NO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nb-NO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nb-NO" sz="2000" dirty="0">
                <a:solidFill>
                  <a:srgbClr val="0070C0"/>
                </a:solidFill>
                <a:hlinkClick r:id="rId5"/>
              </a:rPr>
              <a:t>Ulike alternative opptaksveier mot studiepoeng produsert</a:t>
            </a:r>
            <a:br>
              <a:rPr lang="nb-NO" sz="2000" dirty="0">
                <a:solidFill>
                  <a:srgbClr val="0070C0"/>
                </a:solidFill>
                <a:hlinkClick r:id="rId5"/>
              </a:rPr>
            </a:br>
            <a:endParaRPr lang="nb-NO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0" y="0"/>
            <a:ext cx="9139179" cy="612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29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" y="191911"/>
            <a:ext cx="9064978" cy="594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3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1600"/>
            <a:ext cx="9144000" cy="62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7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56357"/>
            <a:ext cx="9144000" cy="492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58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3710"/>
            <a:ext cx="9144000" cy="4542468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876" y="4846284"/>
            <a:ext cx="84296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6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blaa_stripe_bunn.pptx" id="{988953C1-AB3E-4719-AAA8-EC3E6B641A02}" vid="{29D2B547-C05D-4AB4-926B-5C702EBCDEC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ntnu_blaa_stripe_bunn</Template>
  <TotalTime>0</TotalTime>
  <Words>181</Words>
  <Application>Microsoft Office PowerPoint</Application>
  <PresentationFormat>Skjermfremvisning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5" baseType="lpstr">
      <vt:lpstr>Arial</vt:lpstr>
      <vt:lpstr>Office-tema</vt:lpstr>
      <vt:lpstr>Fokus på framtidas forkurs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Gjennomføring av forkursmatematikk på NTNU i Trondheim ut fra opptakspoeng i 2017-2018</vt:lpstr>
      <vt:lpstr>PowerPoint-presentasjon</vt:lpstr>
      <vt:lpstr>PowerPoint-presentasjon</vt:lpstr>
    </vt:vector>
  </TitlesOfParts>
  <Company>Høgskolen i Sør-Trøndelag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Potensielle studenter for realfag</dc:title>
  <dc:creator>Ketil Arnesen</dc:creator>
  <cp:lastModifiedBy>Pål Risan</cp:lastModifiedBy>
  <cp:revision>42</cp:revision>
  <dcterms:created xsi:type="dcterms:W3CDTF">2016-10-14T08:27:58Z</dcterms:created>
  <dcterms:modified xsi:type="dcterms:W3CDTF">2018-10-03T11:44:06Z</dcterms:modified>
</cp:coreProperties>
</file>